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5" r:id="rId6"/>
    <p:sldId id="266" r:id="rId7"/>
    <p:sldId id="267" r:id="rId8"/>
    <p:sldId id="268" r:id="rId9"/>
    <p:sldId id="262" r:id="rId10"/>
    <p:sldId id="263" r:id="rId11"/>
    <p:sldId id="26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B7532-1774-4751-BEBF-EE505DC78168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44D2FE-D388-48F2-90D6-AD304D051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433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מי קהל היעד? מה המאפיינים שלו? כמה יש? איפה הם נמצאים? מה הם אוהבים? איך הם מקבלים החלטה? איפה הם מקבלים מידע? את מי הם מעריכים?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4D2FE-D388-48F2-90D6-AD304D051AD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29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מי אנחנו? את מי אנו משרתים? מה הערך שאנו מביאים? במה</a:t>
            </a:r>
            <a:r>
              <a:rPr lang="he-I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אנו שונים?</a:t>
            </a: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עובדות מרכזיות? יתרונות? חסרונות? משפט מעלית, פסקת מפתח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4D2FE-D388-48F2-90D6-AD304D051AD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729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err="1" smtClean="0"/>
              <a:t>קמפיינין</a:t>
            </a:r>
            <a:r>
              <a:rPr lang="he-IL" dirty="0" smtClean="0"/>
              <a:t> :</a:t>
            </a:r>
            <a:r>
              <a:rPr lang="he-IL" baseline="0" dirty="0" smtClean="0"/>
              <a:t> אותו מסר לאותו קהל, מינימום 3 דרכים שונות</a:t>
            </a:r>
          </a:p>
          <a:p>
            <a:endParaRPr lang="he-IL" baseline="0" dirty="0" smtClean="0"/>
          </a:p>
          <a:p>
            <a:r>
              <a:rPr lang="he-IL" baseline="0" dirty="0" smtClean="0"/>
              <a:t>מקסימום צד שלישי</a:t>
            </a:r>
          </a:p>
          <a:p>
            <a:endParaRPr lang="he-IL" baseline="0" dirty="0" smtClean="0"/>
          </a:p>
          <a:p>
            <a:r>
              <a:rPr lang="he-IL" baseline="0" dirty="0" smtClean="0"/>
              <a:t>ערוצים: אירועים, שותפים,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4D2FE-D388-48F2-90D6-AD304D051AD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611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err="1" smtClean="0"/>
              <a:t>קמפיינין</a:t>
            </a:r>
            <a:r>
              <a:rPr lang="he-IL" dirty="0" smtClean="0"/>
              <a:t> :</a:t>
            </a:r>
            <a:r>
              <a:rPr lang="he-IL" baseline="0" dirty="0" smtClean="0"/>
              <a:t> אותו מסר לאותו קהל, מינימום 3 דרכים שונות</a:t>
            </a:r>
          </a:p>
          <a:p>
            <a:endParaRPr lang="he-IL" baseline="0" dirty="0" smtClean="0"/>
          </a:p>
          <a:p>
            <a:r>
              <a:rPr lang="he-IL" baseline="0" dirty="0" smtClean="0"/>
              <a:t>מקסימום צד שלישי</a:t>
            </a:r>
          </a:p>
          <a:p>
            <a:endParaRPr lang="he-IL" baseline="0" dirty="0" smtClean="0"/>
          </a:p>
          <a:p>
            <a:r>
              <a:rPr lang="he-IL" baseline="0" dirty="0" smtClean="0"/>
              <a:t>ערוצים: אירועים, שותפים,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4D2FE-D388-48F2-90D6-AD304D051AD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611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err="1" smtClean="0"/>
              <a:t>קמפיינין</a:t>
            </a:r>
            <a:r>
              <a:rPr lang="he-IL" dirty="0" smtClean="0"/>
              <a:t> :</a:t>
            </a:r>
            <a:r>
              <a:rPr lang="he-IL" baseline="0" dirty="0" smtClean="0"/>
              <a:t> אותו מסר לאותו קהל, מינימום 3 דרכים שונות</a:t>
            </a:r>
          </a:p>
          <a:p>
            <a:endParaRPr lang="he-IL" baseline="0" dirty="0" smtClean="0"/>
          </a:p>
          <a:p>
            <a:r>
              <a:rPr lang="he-IL" baseline="0" dirty="0" smtClean="0"/>
              <a:t>מקסימום צד שלישי</a:t>
            </a:r>
          </a:p>
          <a:p>
            <a:endParaRPr lang="he-IL" baseline="0" dirty="0" smtClean="0"/>
          </a:p>
          <a:p>
            <a:r>
              <a:rPr lang="he-IL" baseline="0" dirty="0" smtClean="0"/>
              <a:t>ערוצים: אירועים, שותפים,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4D2FE-D388-48F2-90D6-AD304D051AD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611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err="1" smtClean="0"/>
              <a:t>קמפיינין</a:t>
            </a:r>
            <a:r>
              <a:rPr lang="he-IL" dirty="0" smtClean="0"/>
              <a:t> :</a:t>
            </a:r>
            <a:r>
              <a:rPr lang="he-IL" baseline="0" dirty="0" smtClean="0"/>
              <a:t> אותו מסר לאותו קהל, מינימום 3 דרכים שונות</a:t>
            </a:r>
          </a:p>
          <a:p>
            <a:endParaRPr lang="he-IL" baseline="0" dirty="0" smtClean="0"/>
          </a:p>
          <a:p>
            <a:r>
              <a:rPr lang="he-IL" baseline="0" dirty="0" smtClean="0"/>
              <a:t>מקסימום צד שלישי</a:t>
            </a:r>
          </a:p>
          <a:p>
            <a:endParaRPr lang="he-IL" baseline="0" dirty="0" smtClean="0"/>
          </a:p>
          <a:p>
            <a:r>
              <a:rPr lang="he-IL" baseline="0" dirty="0" smtClean="0"/>
              <a:t>ערוצים: אירועים, שותפים,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4D2FE-D388-48F2-90D6-AD304D051AD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6110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מקריאה לפעולה ועד השגת מטרה</a:t>
            </a:r>
          </a:p>
          <a:p>
            <a:r>
              <a:rPr lang="he-IL" dirty="0" smtClean="0"/>
              <a:t>מעקב ובחינה של נקודות כשל וצווארי בקבוק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4D2FE-D388-48F2-90D6-AD304D051AD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7510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עמידה ביעדים, מה עבד מה לא? נקודות כשל? </a:t>
            </a:r>
            <a:r>
              <a:rPr lang="he-IL" dirty="0" err="1" smtClean="0"/>
              <a:t>פיידבק</a:t>
            </a:r>
            <a:r>
              <a:rPr lang="he-IL" dirty="0" smtClean="0"/>
              <a:t> מקהל יעד.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4D2FE-D388-48F2-90D6-AD304D051AD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54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E6CFF3C-6358-4480-922B-0C51C2257A1B}" type="datetimeFigureOut">
              <a:rPr lang="en-US" smtClean="0"/>
              <a:t>12/15/2013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66F723CB-5FE1-44DC-BDA3-92049F290C0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769072" y="1705213"/>
            <a:ext cx="5648623" cy="1204306"/>
          </a:xfrm>
        </p:spPr>
        <p:txBody>
          <a:bodyPr>
            <a:noAutofit/>
          </a:bodyPr>
          <a:lstStyle/>
          <a:p>
            <a:r>
              <a:rPr lang="he-IL" sz="9600" dirty="0" smtClean="0"/>
              <a:t>שיווק</a:t>
            </a:r>
            <a:endParaRPr lang="en-US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פורום כפרי הנוער </a:t>
            </a:r>
            <a:r>
              <a:rPr lang="he-IL" dirty="0" smtClean="0"/>
              <a:t>והפנימיות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696200" y="6433011"/>
            <a:ext cx="13965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dirty="0" smtClean="0"/>
              <a:t>ישראל </a:t>
            </a:r>
            <a:r>
              <a:rPr lang="he-IL" dirty="0" err="1" smtClean="0"/>
              <a:t>דנציגר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30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 smtClean="0"/>
              <a:t>מטרה שיווקית</a:t>
            </a:r>
            <a:br>
              <a:rPr lang="he-IL" dirty="0" smtClean="0"/>
            </a:br>
            <a:r>
              <a:rPr lang="he-IL" dirty="0"/>
              <a:t/>
            </a:r>
            <a:br>
              <a:rPr lang="he-IL" dirty="0"/>
            </a:br>
            <a:r>
              <a:rPr lang="he-IL" sz="2000" dirty="0" smtClean="0">
                <a:latin typeface="Tunga" panose="020B0502040204020203" pitchFamily="34" charset="0"/>
              </a:rPr>
              <a:t>למה? </a:t>
            </a:r>
            <a:r>
              <a:rPr lang="he-IL" sz="2000" smtClean="0">
                <a:latin typeface="Tunga" panose="020B0502040204020203" pitchFamily="34" charset="0"/>
              </a:rPr>
              <a:t>מה תיחשב </a:t>
            </a:r>
            <a:r>
              <a:rPr lang="he-IL" sz="2000" dirty="0" smtClean="0">
                <a:latin typeface="Tunga" panose="020B0502040204020203" pitchFamily="34" charset="0"/>
              </a:rPr>
              <a:t>הצלחה?</a:t>
            </a:r>
            <a:endParaRPr lang="en-US" sz="2000" dirty="0">
              <a:latin typeface="Tunga" panose="020B0502040204020203" pitchFamily="34" charset="0"/>
              <a:cs typeface="Tunga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781800" y="685800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/>
              <a:t>מטרה שיווקית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310759" y="1600200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קהל יעד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4415" y="2526268"/>
            <a:ext cx="675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מיצוב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19626" y="3440668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תוכנית שיווק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72048" y="4343400"/>
            <a:ext cx="657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ביצוע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05600" y="5269468"/>
            <a:ext cx="1500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מדידה והערכה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14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 smtClean="0"/>
              <a:t>קהל יעד</a:t>
            </a:r>
            <a:br>
              <a:rPr lang="he-IL" dirty="0" smtClean="0"/>
            </a:br>
            <a:r>
              <a:rPr lang="he-IL" dirty="0"/>
              <a:t/>
            </a:r>
            <a:br>
              <a:rPr lang="he-IL" dirty="0"/>
            </a:br>
            <a:r>
              <a:rPr lang="he-IL" sz="2000" dirty="0"/>
              <a:t>מי קהל היעד? מה המאפיינים שלו? כמה יש? איפה הם נמצאים? מה הם אוהבים? איך הם מקבלים החלטה? איפה הם מקבלים מידע? את מי הם מעריכים</a:t>
            </a:r>
            <a:r>
              <a:rPr lang="he-IL" sz="2000" dirty="0" smtClean="0"/>
              <a:t>?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6781800" y="685800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>
                <a:solidFill>
                  <a:schemeClr val="bg1">
                    <a:lumMod val="85000"/>
                  </a:schemeClr>
                </a:solidFill>
              </a:rPr>
              <a:t>מטרה שיווקית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0759" y="1600200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/>
              <a:t>קהל יעד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554415" y="2526268"/>
            <a:ext cx="675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מיצוב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19626" y="3440668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תוכנית שיווק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72048" y="4343400"/>
            <a:ext cx="657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ביצוע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05600" y="5269468"/>
            <a:ext cx="1500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מדידה והערכה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52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 smtClean="0"/>
              <a:t>מיצוב</a:t>
            </a:r>
            <a:br>
              <a:rPr lang="he-IL" dirty="0" smtClean="0"/>
            </a:br>
            <a:r>
              <a:rPr lang="he-IL" dirty="0" smtClean="0"/>
              <a:t/>
            </a:r>
            <a:br>
              <a:rPr lang="he-IL" dirty="0" smtClean="0"/>
            </a:br>
            <a:r>
              <a:rPr lang="he-IL" sz="2000" dirty="0"/>
              <a:t>מי אנחנו? את מי אנו משרתים</a:t>
            </a:r>
            <a:r>
              <a:rPr lang="he-IL" sz="2000" dirty="0" smtClean="0"/>
              <a:t>? </a:t>
            </a:r>
            <a:r>
              <a:rPr lang="he-IL" sz="2000" dirty="0"/>
              <a:t>מה הערך שאנו </a:t>
            </a:r>
            <a:r>
              <a:rPr lang="he-IL" sz="2000" dirty="0" smtClean="0"/>
              <a:t>מביאים? למה עכשיו? למה דווקא אנחנו?</a:t>
            </a:r>
            <a:br>
              <a:rPr lang="he-IL" sz="2000" dirty="0" smtClean="0"/>
            </a:br>
            <a:r>
              <a:rPr lang="he-IL" sz="2000" dirty="0" smtClean="0"/>
              <a:t> 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6781800" y="685800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>
                <a:solidFill>
                  <a:schemeClr val="bg1">
                    <a:lumMod val="85000"/>
                  </a:schemeClr>
                </a:solidFill>
              </a:rPr>
              <a:t>מטרה שיווקית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0759" y="1600200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קהל יעד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4415" y="2526268"/>
            <a:ext cx="675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/>
              <a:t>מיצוב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919626" y="3440668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תוכנית שיווק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72048" y="4343400"/>
            <a:ext cx="657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ביצוע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05600" y="5269468"/>
            <a:ext cx="1500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מדידה והערכה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52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 rot="19140000">
            <a:off x="783725" y="1734521"/>
            <a:ext cx="5648623" cy="1204306"/>
          </a:xfrm>
        </p:spPr>
        <p:txBody>
          <a:bodyPr/>
          <a:lstStyle/>
          <a:p>
            <a:r>
              <a:rPr lang="he-IL" dirty="0" smtClean="0"/>
              <a:t>תוכנית שיווק</a:t>
            </a:r>
            <a:br>
              <a:rPr lang="he-IL" dirty="0" smtClean="0"/>
            </a:br>
            <a:r>
              <a:rPr lang="he-IL" dirty="0"/>
              <a:t/>
            </a:r>
            <a:br>
              <a:rPr lang="he-IL" dirty="0"/>
            </a:br>
            <a:r>
              <a:rPr lang="he-IL" sz="2000" dirty="0" smtClean="0"/>
              <a:t>אותו מסר לאותו קהל בלפחות 3 דרכים שונות</a:t>
            </a:r>
            <a:endParaRPr lang="en-US" sz="2000" dirty="0"/>
          </a:p>
        </p:txBody>
      </p:sp>
      <p:sp>
        <p:nvSpPr>
          <p:cNvPr id="2" name="Rectangle 1"/>
          <p:cNvSpPr/>
          <p:nvPr/>
        </p:nvSpPr>
        <p:spPr>
          <a:xfrm>
            <a:off x="6781800" y="685800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>
                <a:solidFill>
                  <a:schemeClr val="bg1">
                    <a:lumMod val="85000"/>
                  </a:schemeClr>
                </a:solidFill>
              </a:rPr>
              <a:t>מטרה שיווקית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0759" y="1600200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קהל יעד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4415" y="2526268"/>
            <a:ext cx="675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מיצוב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19626" y="3440668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/>
              <a:t>תוכנית שיווק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572048" y="4343400"/>
            <a:ext cx="657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ביצוע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05600" y="5269468"/>
            <a:ext cx="1500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מדידה והערכה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79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 rot="19140000">
            <a:off x="783725" y="1734521"/>
            <a:ext cx="5648623" cy="1204306"/>
          </a:xfrm>
        </p:spPr>
        <p:txBody>
          <a:bodyPr/>
          <a:lstStyle/>
          <a:p>
            <a:r>
              <a:rPr lang="he-IL" dirty="0" smtClean="0"/>
              <a:t>תוכנית שיווק</a:t>
            </a:r>
            <a:br>
              <a:rPr lang="he-IL" dirty="0" smtClean="0"/>
            </a:br>
            <a:r>
              <a:rPr lang="he-IL" dirty="0"/>
              <a:t/>
            </a:r>
            <a:br>
              <a:rPr lang="he-IL" dirty="0"/>
            </a:br>
            <a:r>
              <a:rPr lang="he-IL" sz="2000" dirty="0" smtClean="0"/>
              <a:t>אירועים, שיתופי פעולה, פגישות אישיות,</a:t>
            </a:r>
            <a:r>
              <a:rPr lang="he-IL" sz="2000" dirty="0"/>
              <a:t> </a:t>
            </a:r>
            <a:r>
              <a:rPr lang="he-IL" sz="2000" dirty="0" smtClean="0"/>
              <a:t>מדיה חדשה, מדיה ישנה, פרסום, פניה ישירה</a:t>
            </a:r>
            <a:endParaRPr lang="en-US" sz="2000" dirty="0"/>
          </a:p>
        </p:txBody>
      </p:sp>
      <p:sp>
        <p:nvSpPr>
          <p:cNvPr id="2" name="Rectangle 1"/>
          <p:cNvSpPr/>
          <p:nvPr/>
        </p:nvSpPr>
        <p:spPr>
          <a:xfrm>
            <a:off x="6781800" y="685800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>
                <a:solidFill>
                  <a:schemeClr val="bg1">
                    <a:lumMod val="85000"/>
                  </a:schemeClr>
                </a:solidFill>
              </a:rPr>
              <a:t>מטרה שיווקית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0759" y="1600200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קהל יעד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4415" y="2526268"/>
            <a:ext cx="675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מיצוב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19626" y="3440668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/>
              <a:t>תוכנית שיווק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572048" y="4343400"/>
            <a:ext cx="657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ביצוע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05600" y="5269468"/>
            <a:ext cx="1500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מדידה והערכה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01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 rot="19140000">
            <a:off x="783725" y="1734521"/>
            <a:ext cx="5648623" cy="1204306"/>
          </a:xfrm>
        </p:spPr>
        <p:txBody>
          <a:bodyPr/>
          <a:lstStyle/>
          <a:p>
            <a:r>
              <a:rPr lang="he-IL" dirty="0" smtClean="0"/>
              <a:t>תוכנית שיווק</a:t>
            </a:r>
            <a:br>
              <a:rPr lang="he-IL" dirty="0" smtClean="0"/>
            </a:br>
            <a:r>
              <a:rPr lang="he-IL" dirty="0"/>
              <a:t/>
            </a:r>
            <a:br>
              <a:rPr lang="he-IL" dirty="0"/>
            </a:br>
            <a:r>
              <a:rPr lang="he-IL" sz="2000" dirty="0" smtClean="0"/>
              <a:t>מומחים, מאמרים ומחקרים, סטטיסטיקות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he-IL" sz="2000" dirty="0"/>
              <a:t>עדויות </a:t>
            </a:r>
            <a:r>
              <a:rPr lang="he-IL" sz="2000" dirty="0" smtClean="0"/>
              <a:t>אישיות, בוגרים, גורמים מפנים, סרטונים, מעצבי </a:t>
            </a:r>
            <a:r>
              <a:rPr lang="he-IL" sz="2000" dirty="0"/>
              <a:t>דעת </a:t>
            </a:r>
            <a:r>
              <a:rPr lang="he-IL" sz="2000" dirty="0" smtClean="0"/>
              <a:t>קהל, חברים, מנשרים, מצגות</a:t>
            </a: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Rectangle 1"/>
          <p:cNvSpPr/>
          <p:nvPr/>
        </p:nvSpPr>
        <p:spPr>
          <a:xfrm>
            <a:off x="6781800" y="685800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>
                <a:solidFill>
                  <a:schemeClr val="bg1">
                    <a:lumMod val="85000"/>
                  </a:schemeClr>
                </a:solidFill>
              </a:rPr>
              <a:t>מטרה שיווקית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0759" y="1600200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קהל יעד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4415" y="2526268"/>
            <a:ext cx="675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מיצוב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19626" y="3440668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/>
              <a:t>תוכנית שיווק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572048" y="4343400"/>
            <a:ext cx="657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ביצוע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05600" y="5269468"/>
            <a:ext cx="1500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מדידה והערכה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39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 rot="19140000">
            <a:off x="783725" y="1734521"/>
            <a:ext cx="5648623" cy="1204306"/>
          </a:xfrm>
        </p:spPr>
        <p:txBody>
          <a:bodyPr/>
          <a:lstStyle/>
          <a:p>
            <a:r>
              <a:rPr lang="he-IL" dirty="0" smtClean="0"/>
              <a:t>תוכנית שיווק</a:t>
            </a:r>
            <a:br>
              <a:rPr lang="he-IL" dirty="0" smtClean="0"/>
            </a:br>
            <a:r>
              <a:rPr lang="he-IL" dirty="0"/>
              <a:t/>
            </a:r>
            <a:br>
              <a:rPr lang="he-IL" dirty="0"/>
            </a:br>
            <a:r>
              <a:rPr lang="he-IL" sz="2000" dirty="0"/>
              <a:t>איכותי </a:t>
            </a:r>
            <a:r>
              <a:rPr lang="he-IL" sz="2000" dirty="0" smtClean="0"/>
              <a:t>ומדויק, אסתטי, קל להבנה, קריאה לפעולה, </a:t>
            </a:r>
            <a:r>
              <a:rPr lang="he-IL" sz="2000" dirty="0"/>
              <a:t>נגיש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Rectangle 1"/>
          <p:cNvSpPr/>
          <p:nvPr/>
        </p:nvSpPr>
        <p:spPr>
          <a:xfrm>
            <a:off x="6781800" y="685800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>
                <a:solidFill>
                  <a:schemeClr val="bg1">
                    <a:lumMod val="85000"/>
                  </a:schemeClr>
                </a:solidFill>
              </a:rPr>
              <a:t>מטרה שיווקית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0759" y="1600200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קהל יעד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4415" y="2526268"/>
            <a:ext cx="675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מיצוב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19626" y="3440668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/>
              <a:t>תוכנית שיווק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572048" y="4343400"/>
            <a:ext cx="657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ביצוע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05600" y="5269468"/>
            <a:ext cx="1500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מדידה והערכה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328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 smtClean="0"/>
              <a:t>ביצוע</a:t>
            </a:r>
            <a:br>
              <a:rPr lang="he-IL" dirty="0" smtClean="0"/>
            </a:br>
            <a:r>
              <a:rPr lang="he-IL" dirty="0"/>
              <a:t/>
            </a:r>
            <a:br>
              <a:rPr lang="he-IL" dirty="0"/>
            </a:br>
            <a:r>
              <a:rPr lang="he-IL" sz="2000" dirty="0" smtClean="0"/>
              <a:t>מקריאה לפעולה ועד השגת מטרה</a:t>
            </a:r>
            <a:endParaRPr lang="en-US" sz="2000" dirty="0"/>
          </a:p>
        </p:txBody>
      </p:sp>
      <p:sp>
        <p:nvSpPr>
          <p:cNvPr id="2" name="Rectangle 1"/>
          <p:cNvSpPr/>
          <p:nvPr/>
        </p:nvSpPr>
        <p:spPr>
          <a:xfrm>
            <a:off x="6781800" y="685800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>
                <a:solidFill>
                  <a:schemeClr val="bg1">
                    <a:lumMod val="85000"/>
                  </a:schemeClr>
                </a:solidFill>
              </a:rPr>
              <a:t>מטרה שיווקית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0759" y="1600200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קהל יעד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4415" y="2526268"/>
            <a:ext cx="675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מיצוב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19626" y="3440668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תוכנית שיווק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72048" y="4343400"/>
            <a:ext cx="657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/>
              <a:t>ביצוע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705600" y="5269468"/>
            <a:ext cx="1500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מדידה והערכה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52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מדידה והערכה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he-IL" sz="2000" dirty="0"/>
              <a:t>עמידה </a:t>
            </a:r>
            <a:r>
              <a:rPr lang="he-IL" sz="2000" dirty="0" smtClean="0"/>
              <a:t>ביעדים? </a:t>
            </a:r>
            <a:r>
              <a:rPr lang="he-IL" sz="2000" dirty="0"/>
              <a:t>מה עבד </a:t>
            </a:r>
            <a:r>
              <a:rPr lang="he-IL" sz="2000" dirty="0" smtClean="0"/>
              <a:t>ומה </a:t>
            </a:r>
            <a:r>
              <a:rPr lang="he-IL" sz="2000" dirty="0"/>
              <a:t>לא? נקודות כשל? </a:t>
            </a:r>
            <a:r>
              <a:rPr lang="he-IL" sz="2000" dirty="0" smtClean="0"/>
              <a:t>משוב </a:t>
            </a:r>
            <a:r>
              <a:rPr lang="he-IL" sz="2000" dirty="0"/>
              <a:t>מקהל ה</a:t>
            </a:r>
            <a:r>
              <a:rPr lang="he-IL" sz="2000" dirty="0" smtClean="0"/>
              <a:t>יעד</a:t>
            </a:r>
            <a:endParaRPr lang="en-US" sz="2000" dirty="0"/>
          </a:p>
        </p:txBody>
      </p:sp>
      <p:sp>
        <p:nvSpPr>
          <p:cNvPr id="2" name="Rectangle 1"/>
          <p:cNvSpPr/>
          <p:nvPr/>
        </p:nvSpPr>
        <p:spPr>
          <a:xfrm>
            <a:off x="6781800" y="685800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>
                <a:solidFill>
                  <a:schemeClr val="bg1">
                    <a:lumMod val="85000"/>
                  </a:schemeClr>
                </a:solidFill>
              </a:rPr>
              <a:t>מטרה שיווקית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0759" y="1600200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קהל יעד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4415" y="2526268"/>
            <a:ext cx="675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מיצוב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19626" y="3440668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תוכנית שיווק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72048" y="4343400"/>
            <a:ext cx="657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>
                <a:solidFill>
                  <a:schemeClr val="bg1">
                    <a:lumMod val="85000"/>
                  </a:schemeClr>
                </a:solidFill>
              </a:rPr>
              <a:t>ביצוע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05600" y="5269468"/>
            <a:ext cx="1500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/>
              <a:t>מדידה והערכה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52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663380" y="1319228"/>
            <a:ext cx="6902093" cy="1204306"/>
          </a:xfrm>
        </p:spPr>
        <p:txBody>
          <a:bodyPr>
            <a:noAutofit/>
          </a:bodyPr>
          <a:lstStyle/>
          <a:p>
            <a:r>
              <a:rPr lang="he-IL" sz="9600" dirty="0" smtClean="0"/>
              <a:t>קדימה לעבודה</a:t>
            </a:r>
            <a:endParaRPr lang="en-US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e-IL" dirty="0" smtClean="0"/>
              <a:t>פורום כפרי הנוער והפנימיות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292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314</TotalTime>
  <Words>295</Words>
  <Application>Microsoft Office PowerPoint</Application>
  <PresentationFormat>On-screen Show (4:3)</PresentationFormat>
  <Paragraphs>101</Paragraphs>
  <Slides>11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Angles</vt:lpstr>
      <vt:lpstr>שיווק</vt:lpstr>
      <vt:lpstr>מטרה שיווקית  למה? מה תיחשב הצלחה?</vt:lpstr>
      <vt:lpstr>קהל יעד  מי קהל היעד? מה המאפיינים שלו? כמה יש? איפה הם נמצאים? מה הם אוהבים? איך הם מקבלים החלטה? איפה הם מקבלים מידע? את מי הם מעריכים?</vt:lpstr>
      <vt:lpstr>מיצוב  מי אנחנו? את מי אנו משרתים? מה הערך שאנו מביאים? למה עכשיו? למה דווקא אנחנו?  </vt:lpstr>
      <vt:lpstr>תוכנית שיווק  אותו מסר לאותו קהל בלפחות 3 דרכים שונות</vt:lpstr>
      <vt:lpstr>תוכנית שיווק  אירועים, שיתופי פעולה, פגישות אישיות, מדיה חדשה, מדיה ישנה, פרסום, פניה ישירה</vt:lpstr>
      <vt:lpstr>תוכנית שיווק  מומחים, מאמרים ומחקרים, סטטיסטיקות עדויות אישיות, בוגרים, גורמים מפנים, סרטונים, מעצבי דעת קהל, חברים, מנשרים, מצגות </vt:lpstr>
      <vt:lpstr>תוכנית שיווק  איכותי ומדויק, אסתטי, קל להבנה, קריאה לפעולה, נגיש  </vt:lpstr>
      <vt:lpstr>ביצוע  מקריאה לפעולה ועד השגת מטרה</vt:lpstr>
      <vt:lpstr> מדידה והערכה  עמידה ביעדים? מה עבד ומה לא? נקודות כשל? משוב מקהל היעד</vt:lpstr>
      <vt:lpstr>קדימה לעבודה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שיווק</dc:title>
  <dc:creator>Israel</dc:creator>
  <cp:lastModifiedBy>Israel</cp:lastModifiedBy>
  <cp:revision>21</cp:revision>
  <dcterms:created xsi:type="dcterms:W3CDTF">2013-11-24T10:01:00Z</dcterms:created>
  <dcterms:modified xsi:type="dcterms:W3CDTF">2013-12-15T17:38:12Z</dcterms:modified>
</cp:coreProperties>
</file>