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notesSlides/notesSlide1.xml" ContentType="application/vnd.openxmlformats-officedocument.presentationml.notesSlide+xml"/>
  <Override PartName="/ppt/theme/themeOverride9.xml" ContentType="application/vnd.openxmlformats-officedocument.themeOverride+xml"/>
  <Override PartName="/ppt/notesSlides/notesSlide2.xml" ContentType="application/vnd.openxmlformats-officedocument.presentationml.notesSlide+xml"/>
  <Override PartName="/ppt/theme/themeOverride10.xml" ContentType="application/vnd.openxmlformats-officedocument.themeOverride+xml"/>
  <Override PartName="/ppt/notesSlides/notesSlide3.xml" ContentType="application/vnd.openxmlformats-officedocument.presentationml.notesSlide+xml"/>
  <Override PartName="/ppt/theme/themeOverride11.xml" ContentType="application/vnd.openxmlformats-officedocument.themeOverride+xml"/>
  <Override PartName="/ppt/notesSlides/notesSlide4.xml" ContentType="application/vnd.openxmlformats-officedocument.presentationml.notesSlide+xml"/>
  <Override PartName="/ppt/theme/themeOverride12.xml" ContentType="application/vnd.openxmlformats-officedocument.themeOverride+xml"/>
  <Override PartName="/ppt/notesSlides/notesSlide5.xml" ContentType="application/vnd.openxmlformats-officedocument.presentationml.notesSlide+xml"/>
  <Override PartName="/ppt/theme/themeOverride13.xml" ContentType="application/vnd.openxmlformats-officedocument.themeOverride+xml"/>
  <Override PartName="/ppt/notesSlides/notesSlide6.xml" ContentType="application/vnd.openxmlformats-officedocument.presentationml.notesSlide+xml"/>
  <Override PartName="/ppt/theme/themeOverride14.xml" ContentType="application/vnd.openxmlformats-officedocument.themeOverride+xml"/>
  <Override PartName="/ppt/notesSlides/notesSlide7.xml" ContentType="application/vnd.openxmlformats-officedocument.presentationml.notesSlide+xml"/>
  <Override PartName="/ppt/theme/themeOverride15.xml" ContentType="application/vnd.openxmlformats-officedocument.themeOverride+xml"/>
  <Override PartName="/ppt/notesSlides/notesSlide8.xml" ContentType="application/vnd.openxmlformats-officedocument.presentationml.notesSlide+xml"/>
  <Override PartName="/ppt/theme/themeOverride16.xml" ContentType="application/vnd.openxmlformats-officedocument.themeOverride+xml"/>
  <Override PartName="/ppt/notesSlides/notesSlide9.xml" ContentType="application/vnd.openxmlformats-officedocument.presentationml.notesSlide+xml"/>
  <Override PartName="/ppt/theme/themeOverride17.xml" ContentType="application/vnd.openxmlformats-officedocument.themeOverride+xml"/>
  <Override PartName="/ppt/notesSlides/notesSlide10.xml" ContentType="application/vnd.openxmlformats-officedocument.presentationml.notesSlide+xml"/>
  <Override PartName="/ppt/theme/themeOverride18.xml" ContentType="application/vnd.openxmlformats-officedocument.themeOverride+xml"/>
  <Override PartName="/ppt/notesSlides/notesSlide11.xml" ContentType="application/vnd.openxmlformats-officedocument.presentationml.notesSlide+xml"/>
  <Override PartName="/ppt/theme/themeOverride19.xml" ContentType="application/vnd.openxmlformats-officedocument.themeOverride+xml"/>
  <Override PartName="/ppt/notesSlides/notesSlide12.xml" ContentType="application/vnd.openxmlformats-officedocument.presentationml.notesSlide+xml"/>
  <Override PartName="/ppt/theme/themeOverride20.xml" ContentType="application/vnd.openxmlformats-officedocument.themeOverride+xml"/>
  <Override PartName="/ppt/notesSlides/notesSlide13.xml" ContentType="application/vnd.openxmlformats-officedocument.presentationml.notesSlide+xml"/>
  <Override PartName="/ppt/theme/themeOverride21.xml" ContentType="application/vnd.openxmlformats-officedocument.themeOverride+xml"/>
  <Override PartName="/ppt/notesSlides/notesSlide14.xml" ContentType="application/vnd.openxmlformats-officedocument.presentationml.notesSlide+xml"/>
  <Override PartName="/ppt/theme/themeOverride22.xml" ContentType="application/vnd.openxmlformats-officedocument.themeOverride+xml"/>
  <Override PartName="/ppt/notesSlides/notesSlide15.xml" ContentType="application/vnd.openxmlformats-officedocument.presentationml.notesSlide+xml"/>
  <Override PartName="/ppt/theme/themeOverride23.xml" ContentType="application/vnd.openxmlformats-officedocument.themeOverride+xml"/>
  <Override PartName="/ppt/notesSlides/notesSlide16.xml" ContentType="application/vnd.openxmlformats-officedocument.presentationml.notesSlide+xml"/>
  <Override PartName="/ppt/theme/themeOverride24.xml" ContentType="application/vnd.openxmlformats-officedocument.themeOverride+xml"/>
  <Override PartName="/ppt/notesSlides/notesSlide17.xml" ContentType="application/vnd.openxmlformats-officedocument.presentationml.notesSlide+xml"/>
  <Override PartName="/ppt/theme/themeOverride25.xml" ContentType="application/vnd.openxmlformats-officedocument.themeOverride+xml"/>
  <Override PartName="/ppt/theme/themeOverride26.xml" ContentType="application/vnd.openxmlformats-officedocument.themeOverride+xml"/>
  <Override PartName="/ppt/theme/themeOverride27.xml" ContentType="application/vnd.openxmlformats-officedocument.themeOverride+xml"/>
  <Override PartName="/ppt/theme/themeOverride28.xml" ContentType="application/vnd.openxmlformats-officedocument.themeOverride+xml"/>
  <Override PartName="/ppt/theme/themeOverride29.xml" ContentType="application/vnd.openxmlformats-officedocument.themeOverride+xml"/>
  <Override PartName="/ppt/theme/themeOverride30.xml" ContentType="application/vnd.openxmlformats-officedocument.themeOverride+xml"/>
  <Override PartName="/ppt/theme/themeOverride31.xml" ContentType="application/vnd.openxmlformats-officedocument.themeOverride+xml"/>
  <Override PartName="/ppt/theme/themeOverride3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handoutMasterIdLst>
    <p:handoutMasterId r:id="rId38"/>
  </p:handoutMasterIdLst>
  <p:sldIdLst>
    <p:sldId id="257" r:id="rId2"/>
    <p:sldId id="258" r:id="rId3"/>
    <p:sldId id="323" r:id="rId4"/>
    <p:sldId id="285" r:id="rId5"/>
    <p:sldId id="286" r:id="rId6"/>
    <p:sldId id="295" r:id="rId7"/>
    <p:sldId id="324" r:id="rId8"/>
    <p:sldId id="321" r:id="rId9"/>
    <p:sldId id="322" r:id="rId10"/>
    <p:sldId id="314" r:id="rId11"/>
    <p:sldId id="298" r:id="rId12"/>
    <p:sldId id="315" r:id="rId13"/>
    <p:sldId id="302" r:id="rId14"/>
    <p:sldId id="312" r:id="rId15"/>
    <p:sldId id="303" r:id="rId16"/>
    <p:sldId id="304" r:id="rId17"/>
    <p:sldId id="313" r:id="rId18"/>
    <p:sldId id="283" r:id="rId19"/>
    <p:sldId id="320" r:id="rId20"/>
    <p:sldId id="318" r:id="rId21"/>
    <p:sldId id="307" r:id="rId22"/>
    <p:sldId id="309" r:id="rId23"/>
    <p:sldId id="306" r:id="rId24"/>
    <p:sldId id="311" r:id="rId25"/>
    <p:sldId id="310" r:id="rId26"/>
    <p:sldId id="308" r:id="rId27"/>
    <p:sldId id="291" r:id="rId28"/>
    <p:sldId id="319" r:id="rId29"/>
    <p:sldId id="287" r:id="rId30"/>
    <p:sldId id="288" r:id="rId31"/>
    <p:sldId id="292" r:id="rId32"/>
    <p:sldId id="294" r:id="rId33"/>
    <p:sldId id="289" r:id="rId34"/>
    <p:sldId id="293" r:id="rId35"/>
    <p:sldId id="272"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3B69"/>
    <a:srgbClr val="3330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ללא סגנון, ללא רשת">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ללא סגנון, רשת טבלה">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06799F8-075E-4A3A-A7F6-7FBC6576F1A4}" styleName="סגנון ערכת נושא 2 - הדגשה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סגנון ערכת נושא 2 - הדגשה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סגנון ערכת נושא 2 - הדגשה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סגנון ערכת נושא 2 - הדגשה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9012ECD-51FC-41F1-AA8D-1B2483CD663E}" styleName="סגנון בהיר 2 - הדגשה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2" autoAdjust="0"/>
    <p:restoredTop sz="85470" autoAdjust="0"/>
  </p:normalViewPr>
  <p:slideViewPr>
    <p:cSldViewPr>
      <p:cViewPr varScale="1">
        <p:scale>
          <a:sx n="93" d="100"/>
          <a:sy n="93" d="100"/>
        </p:scale>
        <p:origin x="-498" y="-96"/>
      </p:cViewPr>
      <p:guideLst>
        <p:guide orient="horz" pos="2160"/>
        <p:guide pos="2880"/>
      </p:guideLst>
    </p:cSldViewPr>
  </p:slideViewPr>
  <p:notesTextViewPr>
    <p:cViewPr>
      <p:scale>
        <a:sx n="1" d="1"/>
        <a:sy n="1" d="1"/>
      </p:scale>
      <p:origin x="0" y="0"/>
    </p:cViewPr>
  </p:notesTextViewPr>
  <p:sorterViewPr>
    <p:cViewPr>
      <p:scale>
        <a:sx n="130" d="100"/>
        <a:sy n="130" d="100"/>
      </p:scale>
      <p:origin x="0" y="0"/>
    </p:cViewPr>
  </p:sorterViewPr>
  <p:notesViewPr>
    <p:cSldViewPr>
      <p:cViewPr varScale="1">
        <p:scale>
          <a:sx n="89" d="100"/>
          <a:sy n="89" d="100"/>
        </p:scale>
        <p:origin x="3798"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sz="quarter" idx="1"/>
          </p:nvPr>
        </p:nvSpPr>
        <p:spPr>
          <a:xfrm>
            <a:off x="1588" y="0"/>
            <a:ext cx="2971800" cy="458788"/>
          </a:xfrm>
          <a:prstGeom prst="rect">
            <a:avLst/>
          </a:prstGeom>
        </p:spPr>
        <p:txBody>
          <a:bodyPr vert="horz" lIns="91440" tIns="45720" rIns="91440" bIns="45720" rtlCol="1"/>
          <a:lstStyle>
            <a:lvl1pPr algn="l">
              <a:defRPr sz="1200"/>
            </a:lvl1pPr>
          </a:lstStyle>
          <a:p>
            <a:fld id="{42F305F8-4CF5-4ACE-932A-5CAFC2EB8933}" type="datetimeFigureOut">
              <a:rPr lang="he-IL" smtClean="0"/>
              <a:t>כ"ג/כסלו/תשע"ד</a:t>
            </a:fld>
            <a:endParaRPr lang="he-IL"/>
          </a:p>
        </p:txBody>
      </p:sp>
      <p:sp>
        <p:nvSpPr>
          <p:cNvPr id="4" name="מציין מיקום של כותרת תחתונה 3"/>
          <p:cNvSpPr>
            <a:spLocks noGrp="1"/>
          </p:cNvSpPr>
          <p:nvPr>
            <p:ph type="ftr" sz="quarter" idx="2"/>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he-IL"/>
          </a:p>
        </p:txBody>
      </p:sp>
      <p:sp>
        <p:nvSpPr>
          <p:cNvPr id="5" name="מציין מיקום של מספר שקופית 4"/>
          <p:cNvSpPr>
            <a:spLocks noGrp="1"/>
          </p:cNvSpPr>
          <p:nvPr>
            <p:ph type="sldNum" sz="quarter" idx="3"/>
          </p:nvPr>
        </p:nvSpPr>
        <p:spPr>
          <a:xfrm>
            <a:off x="1588" y="8685213"/>
            <a:ext cx="2971800" cy="458787"/>
          </a:xfrm>
          <a:prstGeom prst="rect">
            <a:avLst/>
          </a:prstGeom>
        </p:spPr>
        <p:txBody>
          <a:bodyPr vert="horz" lIns="91440" tIns="45720" rIns="91440" bIns="45720" rtlCol="1" anchor="b"/>
          <a:lstStyle>
            <a:lvl1pPr algn="l">
              <a:defRPr sz="1200"/>
            </a:lvl1pPr>
          </a:lstStyle>
          <a:p>
            <a:fld id="{4FDABC3A-F3C8-4C54-9845-5852871AC709}" type="slidenum">
              <a:rPr lang="he-IL" smtClean="0"/>
              <a:t>‹#›</a:t>
            </a:fld>
            <a:endParaRPr lang="he-IL"/>
          </a:p>
        </p:txBody>
      </p:sp>
    </p:spTree>
    <p:extLst>
      <p:ext uri="{BB962C8B-B14F-4D97-AF65-F5344CB8AC3E}">
        <p14:creationId xmlns:p14="http://schemas.microsoft.com/office/powerpoint/2010/main" val="33662074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D548B221-8A8B-4BE8-BBD5-11EE2DE1B141}" type="datetimeFigureOut">
              <a:rPr lang="he-IL" smtClean="0"/>
              <a:pPr/>
              <a:t>כ"ג/כסלו/תשע"ד</a:t>
            </a:fld>
            <a:endParaRPr lang="he-IL"/>
          </a:p>
        </p:txBody>
      </p:sp>
      <p:sp>
        <p:nvSpPr>
          <p:cNvPr id="4" name="מציין מיקום של תמונת שקופית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8CEFC4D5-1468-44C2-921F-300A8DCACD40}" type="slidenum">
              <a:rPr lang="he-IL" smtClean="0"/>
              <a:pPr/>
              <a:t>‹#›</a:t>
            </a:fld>
            <a:endParaRPr lang="he-IL"/>
          </a:p>
        </p:txBody>
      </p:sp>
    </p:spTree>
    <p:extLst>
      <p:ext uri="{BB962C8B-B14F-4D97-AF65-F5344CB8AC3E}">
        <p14:creationId xmlns:p14="http://schemas.microsoft.com/office/powerpoint/2010/main" val="369867503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10</a:t>
            </a:fld>
            <a:endParaRPr lang="he-IL"/>
          </a:p>
        </p:txBody>
      </p:sp>
    </p:spTree>
    <p:extLst>
      <p:ext uri="{BB962C8B-B14F-4D97-AF65-F5344CB8AC3E}">
        <p14:creationId xmlns:p14="http://schemas.microsoft.com/office/powerpoint/2010/main" val="816865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11</a:t>
            </a:fld>
            <a:endParaRPr lang="he-IL"/>
          </a:p>
        </p:txBody>
      </p:sp>
    </p:spTree>
    <p:extLst>
      <p:ext uri="{BB962C8B-B14F-4D97-AF65-F5344CB8AC3E}">
        <p14:creationId xmlns:p14="http://schemas.microsoft.com/office/powerpoint/2010/main" val="81686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12</a:t>
            </a:fld>
            <a:endParaRPr lang="he-IL"/>
          </a:p>
        </p:txBody>
      </p:sp>
    </p:spTree>
    <p:extLst>
      <p:ext uri="{BB962C8B-B14F-4D97-AF65-F5344CB8AC3E}">
        <p14:creationId xmlns:p14="http://schemas.microsoft.com/office/powerpoint/2010/main" val="81686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13</a:t>
            </a:fld>
            <a:endParaRPr lang="he-IL"/>
          </a:p>
        </p:txBody>
      </p:sp>
    </p:spTree>
    <p:extLst>
      <p:ext uri="{BB962C8B-B14F-4D97-AF65-F5344CB8AC3E}">
        <p14:creationId xmlns:p14="http://schemas.microsoft.com/office/powerpoint/2010/main" val="15260210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14</a:t>
            </a:fld>
            <a:endParaRPr lang="he-IL"/>
          </a:p>
        </p:txBody>
      </p:sp>
    </p:spTree>
    <p:extLst>
      <p:ext uri="{BB962C8B-B14F-4D97-AF65-F5344CB8AC3E}">
        <p14:creationId xmlns:p14="http://schemas.microsoft.com/office/powerpoint/2010/main" val="15260210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15</a:t>
            </a:fld>
            <a:endParaRPr lang="he-IL"/>
          </a:p>
        </p:txBody>
      </p:sp>
    </p:spTree>
    <p:extLst>
      <p:ext uri="{BB962C8B-B14F-4D97-AF65-F5344CB8AC3E}">
        <p14:creationId xmlns:p14="http://schemas.microsoft.com/office/powerpoint/2010/main" val="15260210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16</a:t>
            </a:fld>
            <a:endParaRPr lang="he-IL"/>
          </a:p>
        </p:txBody>
      </p:sp>
    </p:spTree>
    <p:extLst>
      <p:ext uri="{BB962C8B-B14F-4D97-AF65-F5344CB8AC3E}">
        <p14:creationId xmlns:p14="http://schemas.microsoft.com/office/powerpoint/2010/main" val="1526021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17</a:t>
            </a:fld>
            <a:endParaRPr lang="he-IL"/>
          </a:p>
        </p:txBody>
      </p:sp>
    </p:spTree>
    <p:extLst>
      <p:ext uri="{BB962C8B-B14F-4D97-AF65-F5344CB8AC3E}">
        <p14:creationId xmlns:p14="http://schemas.microsoft.com/office/powerpoint/2010/main" val="1526021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smtClean="0"/>
              <a:t>1 מכל 14 אמריקאים יאובחן כחולה בסרטן הריאות. רק 2 מתוכם ישרדו יותר מ-5 שנים. אפליקציית</a:t>
            </a:r>
            <a:r>
              <a:rPr lang="he-IL" baseline="0" dirty="0" smtClean="0"/>
              <a:t> </a:t>
            </a:r>
            <a:r>
              <a:rPr lang="he-IL" baseline="0" dirty="0" err="1" smtClean="0"/>
              <a:t>פייסבוק</a:t>
            </a:r>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18</a:t>
            </a:fld>
            <a:endParaRPr lang="he-IL"/>
          </a:p>
        </p:txBody>
      </p:sp>
    </p:spTree>
    <p:extLst>
      <p:ext uri="{BB962C8B-B14F-4D97-AF65-F5344CB8AC3E}">
        <p14:creationId xmlns:p14="http://schemas.microsoft.com/office/powerpoint/2010/main" val="15260210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19</a:t>
            </a:fld>
            <a:endParaRPr lang="he-IL"/>
          </a:p>
        </p:txBody>
      </p:sp>
    </p:spTree>
    <p:extLst>
      <p:ext uri="{BB962C8B-B14F-4D97-AF65-F5344CB8AC3E}">
        <p14:creationId xmlns:p14="http://schemas.microsoft.com/office/powerpoint/2010/main" val="15260210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20</a:t>
            </a:fld>
            <a:endParaRPr lang="he-IL"/>
          </a:p>
        </p:txBody>
      </p:sp>
    </p:spTree>
    <p:extLst>
      <p:ext uri="{BB962C8B-B14F-4D97-AF65-F5344CB8AC3E}">
        <p14:creationId xmlns:p14="http://schemas.microsoft.com/office/powerpoint/2010/main" val="15260210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21</a:t>
            </a:fld>
            <a:endParaRPr lang="he-IL"/>
          </a:p>
        </p:txBody>
      </p:sp>
    </p:spTree>
    <p:extLst>
      <p:ext uri="{BB962C8B-B14F-4D97-AF65-F5344CB8AC3E}">
        <p14:creationId xmlns:p14="http://schemas.microsoft.com/office/powerpoint/2010/main" val="15260210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22</a:t>
            </a:fld>
            <a:endParaRPr lang="he-IL"/>
          </a:p>
        </p:txBody>
      </p:sp>
    </p:spTree>
    <p:extLst>
      <p:ext uri="{BB962C8B-B14F-4D97-AF65-F5344CB8AC3E}">
        <p14:creationId xmlns:p14="http://schemas.microsoft.com/office/powerpoint/2010/main" val="15260210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23</a:t>
            </a:fld>
            <a:endParaRPr lang="he-IL"/>
          </a:p>
        </p:txBody>
      </p:sp>
    </p:spTree>
    <p:extLst>
      <p:ext uri="{BB962C8B-B14F-4D97-AF65-F5344CB8AC3E}">
        <p14:creationId xmlns:p14="http://schemas.microsoft.com/office/powerpoint/2010/main" val="15260210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24</a:t>
            </a:fld>
            <a:endParaRPr lang="he-IL"/>
          </a:p>
        </p:txBody>
      </p:sp>
    </p:spTree>
    <p:extLst>
      <p:ext uri="{BB962C8B-B14F-4D97-AF65-F5344CB8AC3E}">
        <p14:creationId xmlns:p14="http://schemas.microsoft.com/office/powerpoint/2010/main" val="15260210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25</a:t>
            </a:fld>
            <a:endParaRPr lang="he-IL"/>
          </a:p>
        </p:txBody>
      </p:sp>
    </p:spTree>
    <p:extLst>
      <p:ext uri="{BB962C8B-B14F-4D97-AF65-F5344CB8AC3E}">
        <p14:creationId xmlns:p14="http://schemas.microsoft.com/office/powerpoint/2010/main" val="15260210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8CEFC4D5-1468-44C2-921F-300A8DCACD40}" type="slidenum">
              <a:rPr lang="he-IL" smtClean="0"/>
              <a:pPr/>
              <a:t>26</a:t>
            </a:fld>
            <a:endParaRPr lang="he-IL"/>
          </a:p>
        </p:txBody>
      </p:sp>
    </p:spTree>
    <p:extLst>
      <p:ext uri="{BB962C8B-B14F-4D97-AF65-F5344CB8AC3E}">
        <p14:creationId xmlns:p14="http://schemas.microsoft.com/office/powerpoint/2010/main" val="15260210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E4C4802-D976-4229-8A61-D9D6EE451A79}" type="datetimeFigureOut">
              <a:rPr lang="en-US" smtClean="0"/>
              <a:pPr/>
              <a:t>11/26/2013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5E9EE0-740E-4740-97D3-C05991F5E9CE}" type="slidenum">
              <a:rPr lang="en-US" smtClean="0"/>
              <a:pPr/>
              <a:t>‹#›</a:t>
            </a:fld>
            <a:endParaRPr lang="en-US"/>
          </a:p>
        </p:txBody>
      </p:sp>
    </p:spTree>
    <p:extLst>
      <p:ext uri="{BB962C8B-B14F-4D97-AF65-F5344CB8AC3E}">
        <p14:creationId xmlns:p14="http://schemas.microsoft.com/office/powerpoint/2010/main" val="2089445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E4C4802-D976-4229-8A61-D9D6EE451A79}" type="datetimeFigureOut">
              <a:rPr lang="en-US" smtClean="0"/>
              <a:pPr/>
              <a:t>11/26/2013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5E9EE0-740E-4740-97D3-C05991F5E9CE}" type="slidenum">
              <a:rPr lang="en-US" smtClean="0"/>
              <a:pPr/>
              <a:t>‹#›</a:t>
            </a:fld>
            <a:endParaRPr lang="en-US"/>
          </a:p>
        </p:txBody>
      </p:sp>
    </p:spTree>
    <p:extLst>
      <p:ext uri="{BB962C8B-B14F-4D97-AF65-F5344CB8AC3E}">
        <p14:creationId xmlns:p14="http://schemas.microsoft.com/office/powerpoint/2010/main" val="909745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E4C4802-D976-4229-8A61-D9D6EE451A79}" type="datetimeFigureOut">
              <a:rPr lang="en-US" smtClean="0"/>
              <a:pPr/>
              <a:t>11/26/2013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5E9EE0-740E-4740-97D3-C05991F5E9CE}" type="slidenum">
              <a:rPr lang="en-US" smtClean="0"/>
              <a:pPr/>
              <a:t>‹#›</a:t>
            </a:fld>
            <a:endParaRPr lang="en-US"/>
          </a:p>
        </p:txBody>
      </p:sp>
    </p:spTree>
    <p:extLst>
      <p:ext uri="{BB962C8B-B14F-4D97-AF65-F5344CB8AC3E}">
        <p14:creationId xmlns:p14="http://schemas.microsoft.com/office/powerpoint/2010/main" val="2507670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E4C4802-D976-4229-8A61-D9D6EE451A79}" type="datetimeFigureOut">
              <a:rPr lang="en-US" smtClean="0"/>
              <a:pPr/>
              <a:t>11/26/2013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5E9EE0-740E-4740-97D3-C05991F5E9CE}" type="slidenum">
              <a:rPr lang="en-US" smtClean="0"/>
              <a:pPr/>
              <a:t>‹#›</a:t>
            </a:fld>
            <a:endParaRPr lang="en-US"/>
          </a:p>
        </p:txBody>
      </p:sp>
    </p:spTree>
    <p:extLst>
      <p:ext uri="{BB962C8B-B14F-4D97-AF65-F5344CB8AC3E}">
        <p14:creationId xmlns:p14="http://schemas.microsoft.com/office/powerpoint/2010/main" val="17205062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E4C4802-D976-4229-8A61-D9D6EE451A79}" type="datetimeFigureOut">
              <a:rPr lang="en-US" smtClean="0"/>
              <a:pPr/>
              <a:t>11/26/2013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5E9EE0-740E-4740-97D3-C05991F5E9CE}" type="slidenum">
              <a:rPr lang="en-US" smtClean="0"/>
              <a:pPr/>
              <a:t>‹#›</a:t>
            </a:fld>
            <a:endParaRPr lang="en-US"/>
          </a:p>
        </p:txBody>
      </p:sp>
    </p:spTree>
    <p:extLst>
      <p:ext uri="{BB962C8B-B14F-4D97-AF65-F5344CB8AC3E}">
        <p14:creationId xmlns:p14="http://schemas.microsoft.com/office/powerpoint/2010/main" val="350833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E4C4802-D976-4229-8A61-D9D6EE451A79}" type="datetimeFigureOut">
              <a:rPr lang="en-US" smtClean="0"/>
              <a:pPr/>
              <a:t>11/26/2013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5E9EE0-740E-4740-97D3-C05991F5E9CE}" type="slidenum">
              <a:rPr lang="en-US" smtClean="0"/>
              <a:pPr/>
              <a:t>‹#›</a:t>
            </a:fld>
            <a:endParaRPr lang="en-US"/>
          </a:p>
        </p:txBody>
      </p:sp>
    </p:spTree>
    <p:extLst>
      <p:ext uri="{BB962C8B-B14F-4D97-AF65-F5344CB8AC3E}">
        <p14:creationId xmlns:p14="http://schemas.microsoft.com/office/powerpoint/2010/main" val="14836429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4C4802-D976-4229-8A61-D9D6EE451A79}" type="datetimeFigureOut">
              <a:rPr lang="en-US" smtClean="0"/>
              <a:pPr/>
              <a:t>11/26/2013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5E9EE0-740E-4740-97D3-C05991F5E9CE}" type="slidenum">
              <a:rPr lang="en-US" smtClean="0"/>
              <a:pPr/>
              <a:t>‹#›</a:t>
            </a:fld>
            <a:endParaRPr lang="en-US"/>
          </a:p>
        </p:txBody>
      </p:sp>
    </p:spTree>
    <p:extLst>
      <p:ext uri="{BB962C8B-B14F-4D97-AF65-F5344CB8AC3E}">
        <p14:creationId xmlns:p14="http://schemas.microsoft.com/office/powerpoint/2010/main" val="1161168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E4C4802-D976-4229-8A61-D9D6EE451A79}" type="datetimeFigureOut">
              <a:rPr lang="en-US" smtClean="0"/>
              <a:pPr/>
              <a:t>11/26/2013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5E9EE0-740E-4740-97D3-C05991F5E9CE}" type="slidenum">
              <a:rPr lang="en-US" smtClean="0"/>
              <a:pPr/>
              <a:t>‹#›</a:t>
            </a:fld>
            <a:endParaRPr lang="en-US"/>
          </a:p>
        </p:txBody>
      </p:sp>
    </p:spTree>
    <p:extLst>
      <p:ext uri="{BB962C8B-B14F-4D97-AF65-F5344CB8AC3E}">
        <p14:creationId xmlns:p14="http://schemas.microsoft.com/office/powerpoint/2010/main" val="2365404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E4C4802-D976-4229-8A61-D9D6EE451A79}" type="datetimeFigureOut">
              <a:rPr lang="en-US" smtClean="0"/>
              <a:pPr/>
              <a:t>11/26/2013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5E9EE0-740E-4740-97D3-C05991F5E9CE}" type="slidenum">
              <a:rPr lang="en-US" smtClean="0"/>
              <a:pPr/>
              <a:t>‹#›</a:t>
            </a:fld>
            <a:endParaRPr lang="en-US"/>
          </a:p>
        </p:txBody>
      </p:sp>
    </p:spTree>
    <p:extLst>
      <p:ext uri="{BB962C8B-B14F-4D97-AF65-F5344CB8AC3E}">
        <p14:creationId xmlns:p14="http://schemas.microsoft.com/office/powerpoint/2010/main" val="735672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E4C4802-D976-4229-8A61-D9D6EE451A79}" type="datetimeFigureOut">
              <a:rPr lang="en-US" smtClean="0"/>
              <a:pPr/>
              <a:t>11/26/2013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5E9EE0-740E-4740-97D3-C05991F5E9CE}" type="slidenum">
              <a:rPr lang="en-US" smtClean="0"/>
              <a:pPr/>
              <a:t>‹#›</a:t>
            </a:fld>
            <a:endParaRPr lang="en-US"/>
          </a:p>
        </p:txBody>
      </p:sp>
    </p:spTree>
    <p:extLst>
      <p:ext uri="{BB962C8B-B14F-4D97-AF65-F5344CB8AC3E}">
        <p14:creationId xmlns:p14="http://schemas.microsoft.com/office/powerpoint/2010/main" val="541902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E4C4802-D976-4229-8A61-D9D6EE451A79}" type="datetimeFigureOut">
              <a:rPr lang="en-US" smtClean="0"/>
              <a:pPr/>
              <a:t>11/26/2013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5E9EE0-740E-4740-97D3-C05991F5E9CE}" type="slidenum">
              <a:rPr lang="en-US" smtClean="0"/>
              <a:pPr/>
              <a:t>‹#›</a:t>
            </a:fld>
            <a:endParaRPr lang="en-US"/>
          </a:p>
        </p:txBody>
      </p:sp>
    </p:spTree>
    <p:extLst>
      <p:ext uri="{BB962C8B-B14F-4D97-AF65-F5344CB8AC3E}">
        <p14:creationId xmlns:p14="http://schemas.microsoft.com/office/powerpoint/2010/main" val="1246363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4C4802-D976-4229-8A61-D9D6EE451A79}" type="datetimeFigureOut">
              <a:rPr lang="en-US" smtClean="0"/>
              <a:pPr/>
              <a:t>11/26/2013</a:t>
            </a:fld>
            <a:endParaRPr lang="en-US"/>
          </a:p>
        </p:txBody>
      </p:sp>
      <p:sp>
        <p:nvSpPr>
          <p:cNvPr id="5" name="Footer Placeholder 4"/>
          <p:cNvSpPr>
            <a:spLocks noGrp="1"/>
          </p:cNvSpPr>
          <p:nvPr>
            <p:ph type="ftr" sz="quarter" idx="3"/>
          </p:nvPr>
        </p:nvSpPr>
        <p:spPr>
          <a:xfrm>
            <a:off x="2819400" y="6360886"/>
            <a:ext cx="3200400" cy="365125"/>
          </a:xfrm>
          <a:prstGeom prst="rect">
            <a:avLst/>
          </a:prstGeom>
        </p:spPr>
        <p:txBody>
          <a:bodyPr vert="horz" lIns="91440" tIns="45720" rIns="91440" bIns="45720" rtlCol="0" anchor="ctr"/>
          <a:lstStyle>
            <a:lvl1pPr algn="ctr">
              <a:defRPr sz="1050">
                <a:solidFill>
                  <a:schemeClr val="tx1">
                    <a:tint val="75000"/>
                  </a:schemeClr>
                </a:solidFill>
              </a:defRPr>
            </a:lvl1pPr>
          </a:lstStyle>
          <a:p>
            <a:r>
              <a:rPr lang="he-IL" dirty="0" smtClean="0"/>
              <a:t>©</a:t>
            </a:r>
            <a:r>
              <a:rPr lang="en-US" dirty="0" smtClean="0"/>
              <a:t>DEBBY </a:t>
            </a:r>
            <a:r>
              <a:rPr lang="he-IL" dirty="0" smtClean="0"/>
              <a:t>&amp;</a:t>
            </a:r>
            <a:r>
              <a:rPr lang="en-US" dirty="0" smtClean="0"/>
              <a:t> RON</a:t>
            </a:r>
          </a:p>
          <a:p>
            <a:r>
              <a:rPr lang="he-IL" dirty="0" smtClean="0"/>
              <a:t>כל הזכויות שמורות </a:t>
            </a: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5E9EE0-740E-4740-97D3-C05991F5E9CE}" type="slidenum">
              <a:rPr lang="en-US" smtClean="0"/>
              <a:pPr/>
              <a:t>‹#›</a:t>
            </a:fld>
            <a:endParaRPr lang="en-US"/>
          </a:p>
        </p:txBody>
      </p:sp>
    </p:spTree>
    <p:extLst>
      <p:ext uri="{BB962C8B-B14F-4D97-AF65-F5344CB8AC3E}">
        <p14:creationId xmlns:p14="http://schemas.microsoft.com/office/powerpoint/2010/main" val="41421300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hemeOverride" Target="../theme/themeOverride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hemeOverride" Target="../theme/themeOverride3.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hemeOverride" Target="../theme/themeOverride5.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4.jpeg"/><Relationship Id="rId7"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themeOverride" Target="../theme/themeOverride6.xml"/><Relationship Id="rId6" Type="http://schemas.openxmlformats.org/officeDocument/2006/relationships/image" Target="../media/image11.jpeg"/><Relationship Id="rId5" Type="http://schemas.openxmlformats.org/officeDocument/2006/relationships/image" Target="../media/image10.png"/><Relationship Id="rId10" Type="http://schemas.openxmlformats.org/officeDocument/2006/relationships/image" Target="../media/image15.gif"/><Relationship Id="rId4" Type="http://schemas.openxmlformats.org/officeDocument/2006/relationships/image" Target="../media/image9.png"/><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hemeOverride" Target="../theme/themeOverride7.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hemeOverride" Target="../theme/themeOverride8.xml"/><Relationship Id="rId5" Type="http://schemas.openxmlformats.org/officeDocument/2006/relationships/image" Target="../media/image17.png"/><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9.xml"/><Relationship Id="rId5" Type="http://schemas.openxmlformats.org/officeDocument/2006/relationships/image" Target="../media/image18.pn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10.xml"/><Relationship Id="rId5" Type="http://schemas.openxmlformats.org/officeDocument/2006/relationships/image" Target="../media/image19.png"/><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hemeOverride" Target="../theme/themeOverride11.xml"/><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hemeOverride" Target="../theme/themeOverride12.xml"/><Relationship Id="rId5" Type="http://schemas.openxmlformats.org/officeDocument/2006/relationships/image" Target="../media/image20.png"/><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hemeOverride" Target="../theme/themeOverride13.xml"/><Relationship Id="rId5" Type="http://schemas.openxmlformats.org/officeDocument/2006/relationships/image" Target="../media/image21.pn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hemeOverride" Target="../theme/themeOverride14.xml"/><Relationship Id="rId5" Type="http://schemas.openxmlformats.org/officeDocument/2006/relationships/image" Target="../media/image22.pn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hemeOverride" Target="../theme/themeOverride15.xml"/><Relationship Id="rId5" Type="http://schemas.openxmlformats.org/officeDocument/2006/relationships/image" Target="../media/image23.png"/><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hemeOverride" Target="../theme/themeOverride16.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hemeOverride" Target="../theme/themeOverride17.xml"/><Relationship Id="rId6" Type="http://schemas.openxmlformats.org/officeDocument/2006/relationships/image" Target="../media/image26.png"/><Relationship Id="rId5" Type="http://schemas.openxmlformats.org/officeDocument/2006/relationships/hyperlink" Target="http://www.youtube.com/watch?v=FlcxEDy-lr0" TargetMode="External"/><Relationship Id="rId4" Type="http://schemas.openxmlformats.org/officeDocument/2006/relationships/image" Target="../media/image4.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hemeOverride" Target="../theme/themeOverride18.xml"/><Relationship Id="rId4" Type="http://schemas.openxmlformats.org/officeDocument/2006/relationships/image" Target="../media/image4.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hemeOverride" Target="../theme/themeOverride19.xml"/><Relationship Id="rId5" Type="http://schemas.openxmlformats.org/officeDocument/2006/relationships/image" Target="../media/image27.png"/><Relationship Id="rId4" Type="http://schemas.openxmlformats.org/officeDocument/2006/relationships/image" Target="../media/image4.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hemeOverride" Target="../theme/themeOverride20.xml"/><Relationship Id="rId5" Type="http://schemas.openxmlformats.org/officeDocument/2006/relationships/image" Target="../media/image28.png"/><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hemeOverride" Target="../theme/themeOverride21.xml"/><Relationship Id="rId5" Type="http://schemas.openxmlformats.org/officeDocument/2006/relationships/image" Target="../media/image29.png"/><Relationship Id="rId4" Type="http://schemas.openxmlformats.org/officeDocument/2006/relationships/image" Target="../media/image4.jpeg"/></Relationships>
</file>

<file path=ppt/slides/_rels/slide24.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notesSlide" Target="../notesSlides/notesSlide15.xml"/><Relationship Id="rId7" Type="http://schemas.openxmlformats.org/officeDocument/2006/relationships/image" Target="../media/image32.png"/><Relationship Id="rId2" Type="http://schemas.openxmlformats.org/officeDocument/2006/relationships/slideLayout" Target="../slideLayouts/slideLayout2.xml"/><Relationship Id="rId1" Type="http://schemas.openxmlformats.org/officeDocument/2006/relationships/themeOverride" Target="../theme/themeOverride2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hemeOverride" Target="../theme/themeOverride23.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hemeOverride" Target="../theme/themeOverride24.xml"/><Relationship Id="rId5" Type="http://schemas.openxmlformats.org/officeDocument/2006/relationships/image" Target="../media/image36.jpeg"/><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hemeOverride" Target="../theme/themeOverride25.xml"/><Relationship Id="rId4" Type="http://schemas.openxmlformats.org/officeDocument/2006/relationships/image" Target="../media/image37.jpeg"/></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hemeOverride" Target="../theme/themeOverride26.xml"/><Relationship Id="rId4" Type="http://schemas.openxmlformats.org/officeDocument/2006/relationships/image" Target="../media/image38.jpeg"/></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hemeOverride" Target="../theme/themeOverride27.xml"/><Relationship Id="rId4" Type="http://schemas.openxmlformats.org/officeDocument/2006/relationships/image" Target="../media/image39.png"/></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hemeOverride" Target="../theme/themeOverride28.xml"/><Relationship Id="rId4" Type="http://schemas.openxmlformats.org/officeDocument/2006/relationships/image" Target="../media/image40.jpeg"/></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hemeOverride" Target="../theme/themeOverride29.xml"/></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hemeOverride" Target="../theme/themeOverride30.xml"/><Relationship Id="rId4" Type="http://schemas.openxmlformats.org/officeDocument/2006/relationships/image" Target="../media/image41.jpeg"/></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hemeOverride" Target="../theme/themeOverride31.xml"/><Relationship Id="rId4" Type="http://schemas.openxmlformats.org/officeDocument/2006/relationships/image" Target="../media/image42.jpeg"/></Relationships>
</file>

<file path=ppt/slides/_rels/slide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hemeOverride" Target="../theme/themeOverride32.xml"/><Relationship Id="rId4" Type="http://schemas.openxmlformats.org/officeDocument/2006/relationships/image" Target="../media/image43.jpeg"/></Relationships>
</file>

<file path=ppt/slides/_rels/slide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14400" y="5410200"/>
            <a:ext cx="2514600" cy="604337"/>
          </a:xfrm>
          <a:prstGeom prst="rect">
            <a:avLst/>
          </a:prstGeom>
        </p:spPr>
      </p:pic>
      <p:sp>
        <p:nvSpPr>
          <p:cNvPr id="3" name="Rectangle 2"/>
          <p:cNvSpPr>
            <a:spLocks noChangeArrowheads="1"/>
          </p:cNvSpPr>
          <p:nvPr/>
        </p:nvSpPr>
        <p:spPr bwMode="auto">
          <a:xfrm>
            <a:off x="443907" y="2057400"/>
            <a:ext cx="8043694"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5400" b="1" dirty="0" smtClean="0">
                <a:solidFill>
                  <a:srgbClr val="303B69"/>
                </a:solidFill>
                <a:latin typeface="Calibri" pitchFamily="34" charset="0"/>
                <a:ea typeface="Times New Roman" pitchFamily="18" charset="0"/>
                <a:cs typeface="Spoiler Black" pitchFamily="2" charset="-79"/>
              </a:rPr>
              <a:t>מדיה חברתית </a:t>
            </a:r>
            <a:r>
              <a:rPr lang="en-US" sz="5400" b="1" dirty="0" smtClean="0">
                <a:solidFill>
                  <a:srgbClr val="303B69"/>
                </a:solidFill>
                <a:latin typeface="Calibri" pitchFamily="34" charset="0"/>
                <a:ea typeface="Times New Roman" pitchFamily="18" charset="0"/>
                <a:cs typeface="Spoiler Black" pitchFamily="2" charset="-79"/>
              </a:rPr>
              <a:t/>
            </a:r>
            <a:br>
              <a:rPr lang="en-US" sz="5400" b="1" dirty="0" smtClean="0">
                <a:solidFill>
                  <a:srgbClr val="303B69"/>
                </a:solidFill>
                <a:latin typeface="Calibri" pitchFamily="34" charset="0"/>
                <a:ea typeface="Times New Roman" pitchFamily="18" charset="0"/>
                <a:cs typeface="Spoiler Black" pitchFamily="2" charset="-79"/>
              </a:rPr>
            </a:br>
            <a:r>
              <a:rPr lang="he-IL" sz="5400" b="1" dirty="0" smtClean="0">
                <a:solidFill>
                  <a:srgbClr val="303B69"/>
                </a:solidFill>
                <a:latin typeface="Calibri" pitchFamily="34" charset="0"/>
                <a:ea typeface="Times New Roman" pitchFamily="18" charset="0"/>
                <a:cs typeface="Spoiler Black" pitchFamily="2" charset="-79"/>
              </a:rPr>
              <a:t>בשימוש ארגונים חברתיים</a:t>
            </a:r>
            <a:endParaRPr lang="he-IL" sz="5400" b="1" dirty="0">
              <a:solidFill>
                <a:srgbClr val="303B69"/>
              </a:solidFill>
              <a:latin typeface="Calibri" pitchFamily="34" charset="0"/>
              <a:ea typeface="Times New Roman" pitchFamily="18" charset="0"/>
              <a:cs typeface="Spoiler Black" pitchFamily="2" charset="-79"/>
            </a:endParaRPr>
          </a:p>
        </p:txBody>
      </p:sp>
    </p:spTree>
    <p:extLst>
      <p:ext uri="{BB962C8B-B14F-4D97-AF65-F5344CB8AC3E}">
        <p14:creationId xmlns:p14="http://schemas.microsoft.com/office/powerpoint/2010/main" val="15887244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98652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378145"/>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מדיה חברתית במספרים</a:t>
            </a:r>
            <a:endParaRPr lang="he-IL" sz="4000" b="1" dirty="0">
              <a:solidFill>
                <a:srgbClr val="303B69"/>
              </a:solidFill>
              <a:latin typeface="Calibri" pitchFamily="34" charset="0"/>
              <a:ea typeface="Times New Roman" pitchFamily="18" charset="0"/>
              <a:cs typeface="Spoiler Black" pitchFamily="2" charset="-79"/>
            </a:endParaRPr>
          </a:p>
        </p:txBody>
      </p:sp>
      <p:sp>
        <p:nvSpPr>
          <p:cNvPr id="7" name="מציין מיקום תוכן 6"/>
          <p:cNvSpPr>
            <a:spLocks noGrp="1"/>
          </p:cNvSpPr>
          <p:nvPr>
            <p:ph idx="1"/>
          </p:nvPr>
        </p:nvSpPr>
        <p:spPr>
          <a:xfrm>
            <a:off x="457200" y="1066800"/>
            <a:ext cx="8229600" cy="4983163"/>
          </a:xfrm>
        </p:spPr>
        <p:txBody>
          <a:bodyPr/>
          <a:lstStyle/>
          <a:p>
            <a:pPr marL="571500" lvl="0" indent="-571500" algn="r" rtl="1" fontAlgn="base">
              <a:spcBef>
                <a:spcPct val="0"/>
              </a:spcBef>
              <a:spcAft>
                <a:spcPct val="0"/>
              </a:spcAft>
              <a:defRPr/>
            </a:pPr>
            <a:r>
              <a:rPr lang="he-IL" b="1" dirty="0">
                <a:solidFill>
                  <a:srgbClr val="303B69"/>
                </a:solidFill>
                <a:latin typeface="Calibri" pitchFamily="34" charset="0"/>
                <a:ea typeface="Times New Roman" pitchFamily="18" charset="0"/>
                <a:cs typeface="Spoiler Regular" pitchFamily="2" charset="-79"/>
              </a:rPr>
              <a:t>1.15 מיליארד </a:t>
            </a:r>
            <a:r>
              <a:rPr lang="he-IL" b="1" dirty="0" smtClean="0">
                <a:solidFill>
                  <a:srgbClr val="303B69"/>
                </a:solidFill>
                <a:latin typeface="Calibri" pitchFamily="34" charset="0"/>
                <a:ea typeface="Times New Roman" pitchFamily="18" charset="0"/>
                <a:cs typeface="Spoiler Regular" pitchFamily="2" charset="-79"/>
              </a:rPr>
              <a:t>פרופילים.</a:t>
            </a:r>
          </a:p>
          <a:p>
            <a:pPr marL="571500" lvl="0" indent="-571500" algn="r" rtl="1" fontAlgn="base">
              <a:spcBef>
                <a:spcPct val="0"/>
              </a:spcBef>
              <a:spcAft>
                <a:spcPct val="0"/>
              </a:spcAft>
              <a:defRPr/>
            </a:pPr>
            <a:r>
              <a:rPr lang="he-IL" b="1" dirty="0">
                <a:solidFill>
                  <a:srgbClr val="303B69"/>
                </a:solidFill>
                <a:latin typeface="Calibri" pitchFamily="34" charset="0"/>
                <a:ea typeface="Times New Roman" pitchFamily="18" charset="0"/>
                <a:cs typeface="Spoiler Regular" pitchFamily="2" charset="-79"/>
              </a:rPr>
              <a:t>2.4 מיליון משתמשי בישראל נכנסים </a:t>
            </a:r>
            <a:r>
              <a:rPr lang="he-IL" b="1" dirty="0" err="1">
                <a:solidFill>
                  <a:srgbClr val="303B69"/>
                </a:solidFill>
                <a:latin typeface="Calibri" pitchFamily="34" charset="0"/>
                <a:ea typeface="Times New Roman" pitchFamily="18" charset="0"/>
                <a:cs typeface="Spoiler Regular" pitchFamily="2" charset="-79"/>
              </a:rPr>
              <a:t>לפייסבוק</a:t>
            </a:r>
            <a:r>
              <a:rPr lang="he-IL" b="1" dirty="0">
                <a:solidFill>
                  <a:srgbClr val="303B69"/>
                </a:solidFill>
                <a:latin typeface="Calibri" pitchFamily="34" charset="0"/>
                <a:ea typeface="Times New Roman" pitchFamily="18" charset="0"/>
                <a:cs typeface="Spoiler Regular" pitchFamily="2" charset="-79"/>
              </a:rPr>
              <a:t> מדי יום</a:t>
            </a:r>
          </a:p>
          <a:p>
            <a:pPr marL="571500" lvl="0" indent="-571500" algn="r" rtl="1" fontAlgn="base">
              <a:spcBef>
                <a:spcPct val="0"/>
              </a:spcBef>
              <a:spcAft>
                <a:spcPct val="0"/>
              </a:spcAft>
              <a:defRPr/>
            </a:pPr>
            <a:r>
              <a:rPr lang="he-IL" b="1" dirty="0" smtClean="0">
                <a:solidFill>
                  <a:srgbClr val="303B69"/>
                </a:solidFill>
                <a:latin typeface="Calibri" pitchFamily="34" charset="0"/>
                <a:ea typeface="Times New Roman" pitchFamily="18" charset="0"/>
                <a:cs typeface="Spoiler Regular" pitchFamily="2" charset="-79"/>
              </a:rPr>
              <a:t>81</a:t>
            </a:r>
            <a:r>
              <a:rPr lang="he-IL" b="1" dirty="0">
                <a:solidFill>
                  <a:srgbClr val="303B69"/>
                </a:solidFill>
                <a:latin typeface="Calibri" pitchFamily="34" charset="0"/>
                <a:ea typeface="Times New Roman" pitchFamily="18" charset="0"/>
                <a:cs typeface="Spoiler Regular" pitchFamily="2" charset="-79"/>
              </a:rPr>
              <a:t>% מבני הנוער הישראלים מחזיקים </a:t>
            </a:r>
            <a:r>
              <a:rPr lang="he-IL" b="1" dirty="0" smtClean="0">
                <a:solidFill>
                  <a:srgbClr val="303B69"/>
                </a:solidFill>
                <a:latin typeface="Calibri" pitchFamily="34" charset="0"/>
                <a:ea typeface="Times New Roman" pitchFamily="18" charset="0"/>
                <a:cs typeface="Spoiler Regular" pitchFamily="2" charset="-79"/>
              </a:rPr>
              <a:t>חשבון</a:t>
            </a:r>
            <a:endParaRPr lang="he-IL" b="1" dirty="0">
              <a:solidFill>
                <a:srgbClr val="303B69"/>
              </a:solidFill>
              <a:latin typeface="Calibri" pitchFamily="34" charset="0"/>
              <a:ea typeface="Times New Roman" pitchFamily="18" charset="0"/>
              <a:cs typeface="Spoiler Regular" pitchFamily="2" charset="-79"/>
            </a:endParaRPr>
          </a:p>
          <a:p>
            <a:pPr marL="571500" indent="-571500" algn="r" rtl="1" fontAlgn="base">
              <a:spcBef>
                <a:spcPct val="0"/>
              </a:spcBef>
              <a:spcAft>
                <a:spcPct val="0"/>
              </a:spcAft>
              <a:defRPr/>
            </a:pPr>
            <a:r>
              <a:rPr lang="he-IL" b="1" dirty="0">
                <a:solidFill>
                  <a:srgbClr val="303B69"/>
                </a:solidFill>
                <a:latin typeface="Calibri" pitchFamily="34" charset="0"/>
                <a:ea typeface="Times New Roman" pitchFamily="18" charset="0"/>
                <a:cs typeface="Spoiler Regular" pitchFamily="2" charset="-79"/>
              </a:rPr>
              <a:t>23% </a:t>
            </a:r>
            <a:r>
              <a:rPr lang="he-IL" b="1" dirty="0" smtClean="0">
                <a:solidFill>
                  <a:srgbClr val="303B69"/>
                </a:solidFill>
                <a:latin typeface="Calibri" pitchFamily="34" charset="0"/>
                <a:ea typeface="Times New Roman" pitchFamily="18" charset="0"/>
                <a:cs typeface="Spoiler Regular" pitchFamily="2" charset="-79"/>
              </a:rPr>
              <a:t>בודקים </a:t>
            </a:r>
            <a:r>
              <a:rPr lang="he-IL" b="1" dirty="0">
                <a:solidFill>
                  <a:srgbClr val="303B69"/>
                </a:solidFill>
                <a:latin typeface="Calibri" pitchFamily="34" charset="0"/>
                <a:ea typeface="Times New Roman" pitchFamily="18" charset="0"/>
                <a:cs typeface="Spoiler Regular" pitchFamily="2" charset="-79"/>
              </a:rPr>
              <a:t>את הפרופיל שלהם לפחות 5 פעם ביום.</a:t>
            </a:r>
          </a:p>
          <a:p>
            <a:pPr marL="571500" indent="-571500" algn="r" rtl="1" fontAlgn="base">
              <a:spcBef>
                <a:spcPct val="0"/>
              </a:spcBef>
              <a:spcAft>
                <a:spcPct val="0"/>
              </a:spcAft>
              <a:defRPr/>
            </a:pPr>
            <a:r>
              <a:rPr lang="he-IL" b="1" dirty="0" smtClean="0">
                <a:solidFill>
                  <a:srgbClr val="303B69"/>
                </a:solidFill>
                <a:latin typeface="Calibri" pitchFamily="34" charset="0"/>
                <a:ea typeface="Times New Roman" pitchFamily="18" charset="0"/>
                <a:cs typeface="Spoiler Regular" pitchFamily="2" charset="-79"/>
              </a:rPr>
              <a:t>ומעלים 350 </a:t>
            </a:r>
            <a:r>
              <a:rPr lang="he-IL" b="1" dirty="0">
                <a:solidFill>
                  <a:srgbClr val="303B69"/>
                </a:solidFill>
                <a:latin typeface="Calibri" pitchFamily="34" charset="0"/>
                <a:ea typeface="Times New Roman" pitchFamily="18" charset="0"/>
                <a:cs typeface="Spoiler Regular" pitchFamily="2" charset="-79"/>
              </a:rPr>
              <a:t>מיליון תמונות מדי יום</a:t>
            </a:r>
            <a:r>
              <a:rPr lang="he-IL" b="1" dirty="0" smtClean="0">
                <a:solidFill>
                  <a:srgbClr val="303B69"/>
                </a:solidFill>
                <a:latin typeface="Calibri" pitchFamily="34" charset="0"/>
                <a:ea typeface="Times New Roman" pitchFamily="18" charset="0"/>
                <a:cs typeface="Spoiler Regular" pitchFamily="2" charset="-79"/>
              </a:rPr>
              <a:t>.</a:t>
            </a:r>
            <a:endParaRPr lang="he-IL" b="1" dirty="0">
              <a:solidFill>
                <a:srgbClr val="303B69"/>
              </a:solidFill>
              <a:latin typeface="Calibri" pitchFamily="34" charset="0"/>
              <a:ea typeface="Times New Roman" pitchFamily="18" charset="0"/>
              <a:cs typeface="Spoiler Regular" pitchFamily="2" charset="-79"/>
            </a:endParaRPr>
          </a:p>
        </p:txBody>
      </p:sp>
      <p:pic>
        <p:nvPicPr>
          <p:cNvPr id="2052" name="Picture 4" descr="http://www.myoldmansaid.com/wp-content/uploads/2012/06/facebook-crow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4120" y="3581400"/>
            <a:ext cx="414528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73059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378145"/>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מדיה חברתית במספרים</a:t>
            </a:r>
            <a:endParaRPr lang="he-IL" sz="4000" b="1" dirty="0">
              <a:solidFill>
                <a:srgbClr val="303B69"/>
              </a:solidFill>
              <a:latin typeface="Calibri" pitchFamily="34" charset="0"/>
              <a:ea typeface="Times New Roman" pitchFamily="18" charset="0"/>
              <a:cs typeface="Spoiler Black" pitchFamily="2" charset="-79"/>
            </a:endParaRPr>
          </a:p>
        </p:txBody>
      </p:sp>
      <p:pic>
        <p:nvPicPr>
          <p:cNvPr id="1026" name="Picture 2" descr="מדיה חברתית"/>
          <p:cNvPicPr>
            <a:picLocks noChangeAspect="1" noChangeArrowheads="1"/>
          </p:cNvPicPr>
          <p:nvPr/>
        </p:nvPicPr>
        <p:blipFill rotWithShape="1">
          <a:blip r:embed="rId4">
            <a:extLst>
              <a:ext uri="{28A0092B-C50C-407E-A947-70E740481C1C}">
                <a14:useLocalDpi xmlns:a14="http://schemas.microsoft.com/office/drawing/2010/main" val="0"/>
              </a:ext>
            </a:extLst>
          </a:blip>
          <a:srcRect l="9275" r="4538" b="3613"/>
          <a:stretch/>
        </p:blipFill>
        <p:spPr bwMode="auto">
          <a:xfrm>
            <a:off x="2722652" y="3230404"/>
            <a:ext cx="3349375" cy="3129300"/>
          </a:xfrm>
          <a:prstGeom prst="rect">
            <a:avLst/>
          </a:prstGeom>
          <a:noFill/>
          <a:extLst>
            <a:ext uri="{909E8E84-426E-40DD-AFC4-6F175D3DCCD1}">
              <a14:hiddenFill xmlns:a14="http://schemas.microsoft.com/office/drawing/2010/main">
                <a:solidFill>
                  <a:srgbClr val="FFFFFF"/>
                </a:solidFill>
              </a14:hiddenFill>
            </a:ext>
          </a:extLst>
        </p:spPr>
      </p:pic>
      <p:sp>
        <p:nvSpPr>
          <p:cNvPr id="7" name="מציין מיקום תוכן 6"/>
          <p:cNvSpPr>
            <a:spLocks noGrp="1"/>
          </p:cNvSpPr>
          <p:nvPr>
            <p:ph idx="1"/>
          </p:nvPr>
        </p:nvSpPr>
        <p:spPr>
          <a:xfrm>
            <a:off x="457200" y="1143000"/>
            <a:ext cx="8229600" cy="4983163"/>
          </a:xfrm>
        </p:spPr>
        <p:txBody>
          <a:bodyPr/>
          <a:lstStyle/>
          <a:p>
            <a:pPr marL="571500" lvl="0" indent="-571500" algn="r" rtl="1" fontAlgn="base">
              <a:spcBef>
                <a:spcPct val="0"/>
              </a:spcBef>
              <a:spcAft>
                <a:spcPct val="0"/>
              </a:spcAft>
              <a:defRPr/>
            </a:pPr>
            <a:r>
              <a:rPr lang="he-IL" b="1" dirty="0" smtClean="0">
                <a:solidFill>
                  <a:srgbClr val="303B69"/>
                </a:solidFill>
                <a:latin typeface="Calibri" pitchFamily="34" charset="0"/>
                <a:ea typeface="Times New Roman" pitchFamily="18" charset="0"/>
                <a:cs typeface="Spoiler Regular" pitchFamily="2" charset="-79"/>
              </a:rPr>
              <a:t>130 </a:t>
            </a:r>
            <a:r>
              <a:rPr lang="he-IL" b="1" dirty="0">
                <a:solidFill>
                  <a:srgbClr val="303B69"/>
                </a:solidFill>
                <a:latin typeface="Calibri" pitchFamily="34" charset="0"/>
                <a:ea typeface="Times New Roman" pitchFamily="18" charset="0"/>
                <a:cs typeface="Spoiler Regular" pitchFamily="2" charset="-79"/>
              </a:rPr>
              <a:t>מיליון משתמשים פעילים </a:t>
            </a:r>
            <a:r>
              <a:rPr lang="he-IL" b="1" dirty="0" err="1">
                <a:solidFill>
                  <a:srgbClr val="303B69"/>
                </a:solidFill>
                <a:latin typeface="Calibri" pitchFamily="34" charset="0"/>
                <a:ea typeface="Times New Roman" pitchFamily="18" charset="0"/>
                <a:cs typeface="Spoiler Regular" pitchFamily="2" charset="-79"/>
              </a:rPr>
              <a:t>באינסטגרם</a:t>
            </a:r>
            <a:r>
              <a:rPr lang="he-IL" b="1" dirty="0">
                <a:solidFill>
                  <a:srgbClr val="303B69"/>
                </a:solidFill>
                <a:latin typeface="Calibri" pitchFamily="34" charset="0"/>
                <a:ea typeface="Times New Roman" pitchFamily="18" charset="0"/>
                <a:cs typeface="Spoiler Regular" pitchFamily="2" charset="-79"/>
              </a:rPr>
              <a:t>, ומעלים בממוצע 5 מיליון תמונות ביום.</a:t>
            </a:r>
          </a:p>
          <a:p>
            <a:pPr marL="571500" lvl="0" indent="-571500" algn="r" rtl="1" fontAlgn="base">
              <a:spcBef>
                <a:spcPct val="0"/>
              </a:spcBef>
              <a:spcAft>
                <a:spcPct val="0"/>
              </a:spcAft>
              <a:defRPr/>
            </a:pPr>
            <a:r>
              <a:rPr lang="he-IL" b="1" dirty="0">
                <a:solidFill>
                  <a:srgbClr val="303B69"/>
                </a:solidFill>
                <a:latin typeface="Calibri" pitchFamily="34" charset="0"/>
                <a:ea typeface="Times New Roman" pitchFamily="18" charset="0"/>
                <a:cs typeface="Spoiler Regular" pitchFamily="2" charset="-79"/>
              </a:rPr>
              <a:t>500 מיליון חשבונות </a:t>
            </a:r>
            <a:r>
              <a:rPr lang="he-IL" b="1" dirty="0" err="1">
                <a:solidFill>
                  <a:srgbClr val="303B69"/>
                </a:solidFill>
                <a:latin typeface="Calibri" pitchFamily="34" charset="0"/>
                <a:ea typeface="Times New Roman" pitchFamily="18" charset="0"/>
                <a:cs typeface="Spoiler Regular" pitchFamily="2" charset="-79"/>
              </a:rPr>
              <a:t>בטוויטר</a:t>
            </a:r>
            <a:endParaRPr lang="he-IL" b="1" dirty="0">
              <a:solidFill>
                <a:srgbClr val="303B69"/>
              </a:solidFill>
              <a:latin typeface="Calibri" pitchFamily="34" charset="0"/>
              <a:ea typeface="Times New Roman" pitchFamily="18" charset="0"/>
              <a:cs typeface="Spoiler Regular" pitchFamily="2" charset="-79"/>
            </a:endParaRPr>
          </a:p>
          <a:p>
            <a:pPr marL="571500" indent="-571500" algn="r" rtl="1" fontAlgn="base">
              <a:spcBef>
                <a:spcPct val="0"/>
              </a:spcBef>
              <a:spcAft>
                <a:spcPct val="0"/>
              </a:spcAft>
              <a:defRPr/>
            </a:pPr>
            <a:r>
              <a:rPr lang="he-IL" b="1" dirty="0">
                <a:solidFill>
                  <a:srgbClr val="303B69"/>
                </a:solidFill>
                <a:latin typeface="Calibri" pitchFamily="34" charset="0"/>
                <a:ea typeface="Times New Roman" pitchFamily="18" charset="0"/>
                <a:cs typeface="Spoiler Regular" pitchFamily="2" charset="-79"/>
              </a:rPr>
              <a:t>בממוצע 400 מיליון </a:t>
            </a:r>
            <a:r>
              <a:rPr lang="he-IL" b="1" dirty="0" err="1">
                <a:solidFill>
                  <a:srgbClr val="303B69"/>
                </a:solidFill>
                <a:latin typeface="Calibri" pitchFamily="34" charset="0"/>
                <a:ea typeface="Times New Roman" pitchFamily="18" charset="0"/>
                <a:cs typeface="Spoiler Regular" pitchFamily="2" charset="-79"/>
              </a:rPr>
              <a:t>טוויטים</a:t>
            </a:r>
            <a:r>
              <a:rPr lang="he-IL" b="1" dirty="0">
                <a:solidFill>
                  <a:srgbClr val="303B69"/>
                </a:solidFill>
                <a:latin typeface="Calibri" pitchFamily="34" charset="0"/>
                <a:ea typeface="Times New Roman" pitchFamily="18" charset="0"/>
                <a:cs typeface="Spoiler Regular" pitchFamily="2" charset="-79"/>
              </a:rPr>
              <a:t> נשלחים ביום</a:t>
            </a:r>
          </a:p>
          <a:p>
            <a:endParaRPr lang="he-IL" dirty="0"/>
          </a:p>
        </p:txBody>
      </p:sp>
    </p:spTree>
    <p:extLst>
      <p:ext uri="{BB962C8B-B14F-4D97-AF65-F5344CB8AC3E}">
        <p14:creationId xmlns:p14="http://schemas.microsoft.com/office/powerpoint/2010/main" val="323261655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511314"/>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למה לי מדיה חברתית?</a:t>
            </a:r>
            <a:endParaRPr lang="he-IL" sz="4000" b="1" dirty="0">
              <a:solidFill>
                <a:srgbClr val="303B69"/>
              </a:solidFill>
              <a:latin typeface="Calibri" pitchFamily="34" charset="0"/>
              <a:ea typeface="Times New Roman" pitchFamily="18" charset="0"/>
              <a:cs typeface="Spoiler Black" pitchFamily="2" charset="-79"/>
            </a:endParaRPr>
          </a:p>
        </p:txBody>
      </p:sp>
      <p:sp>
        <p:nvSpPr>
          <p:cNvPr id="7" name="מציין מיקום תוכן 6"/>
          <p:cNvSpPr>
            <a:spLocks noGrp="1"/>
          </p:cNvSpPr>
          <p:nvPr>
            <p:ph idx="1"/>
          </p:nvPr>
        </p:nvSpPr>
        <p:spPr>
          <a:xfrm>
            <a:off x="762000" y="1219200"/>
            <a:ext cx="7467600" cy="3687763"/>
          </a:xfrm>
        </p:spPr>
        <p:txBody>
          <a:bodyPr>
            <a:normAutofit/>
          </a:bodyPr>
          <a:lstStyle/>
          <a:p>
            <a:pPr algn="r" rtl="1" fontAlgn="base">
              <a:spcBef>
                <a:spcPct val="0"/>
              </a:spcBef>
              <a:spcAft>
                <a:spcPct val="0"/>
              </a:spcAft>
              <a:defRPr/>
            </a:pPr>
            <a:r>
              <a:rPr lang="he-IL" b="1" dirty="0" smtClean="0">
                <a:solidFill>
                  <a:srgbClr val="303B69"/>
                </a:solidFill>
                <a:latin typeface="Calibri" pitchFamily="34" charset="0"/>
                <a:ea typeface="Times New Roman" pitchFamily="18" charset="0"/>
                <a:cs typeface="Spoiler Regular" pitchFamily="2" charset="-79"/>
              </a:rPr>
              <a:t>המדיה החברתית שולטת ברשת</a:t>
            </a:r>
          </a:p>
          <a:p>
            <a:pPr algn="r" rtl="1" fontAlgn="base">
              <a:spcBef>
                <a:spcPct val="0"/>
              </a:spcBef>
              <a:spcAft>
                <a:spcPct val="0"/>
              </a:spcAft>
              <a:defRPr/>
            </a:pPr>
            <a:r>
              <a:rPr lang="he-IL" b="1" dirty="0" smtClean="0">
                <a:solidFill>
                  <a:srgbClr val="303B69"/>
                </a:solidFill>
                <a:latin typeface="Calibri" pitchFamily="34" charset="0"/>
                <a:ea typeface="Times New Roman" pitchFamily="18" charset="0"/>
                <a:cs typeface="Spoiler Regular" pitchFamily="2" charset="-79"/>
              </a:rPr>
              <a:t>הצעירים שלכם, ולאט לאט גם ההורים שלהם כבר שם</a:t>
            </a:r>
          </a:p>
          <a:p>
            <a:pPr algn="r" rtl="1" fontAlgn="base">
              <a:spcBef>
                <a:spcPct val="0"/>
              </a:spcBef>
              <a:spcAft>
                <a:spcPct val="0"/>
              </a:spcAft>
              <a:defRPr/>
            </a:pPr>
            <a:r>
              <a:rPr lang="he-IL" b="1" dirty="0" smtClean="0">
                <a:solidFill>
                  <a:srgbClr val="303B69"/>
                </a:solidFill>
                <a:latin typeface="Calibri" pitchFamily="34" charset="0"/>
                <a:ea typeface="Times New Roman" pitchFamily="18" charset="0"/>
                <a:cs typeface="Spoiler Regular" pitchFamily="2" charset="-79"/>
              </a:rPr>
              <a:t>ל-98</a:t>
            </a:r>
            <a:r>
              <a:rPr lang="he-IL" b="1" dirty="0">
                <a:solidFill>
                  <a:srgbClr val="303B69"/>
                </a:solidFill>
                <a:latin typeface="Calibri" pitchFamily="34" charset="0"/>
                <a:ea typeface="Times New Roman" pitchFamily="18" charset="0"/>
                <a:cs typeface="Spoiler Regular" pitchFamily="2" charset="-79"/>
              </a:rPr>
              <a:t>% מהארגונים החברתיים בארה"ב עמוד </a:t>
            </a:r>
            <a:r>
              <a:rPr lang="he-IL" b="1" dirty="0" err="1">
                <a:solidFill>
                  <a:srgbClr val="303B69"/>
                </a:solidFill>
                <a:latin typeface="Calibri" pitchFamily="34" charset="0"/>
                <a:ea typeface="Times New Roman" pitchFamily="18" charset="0"/>
                <a:cs typeface="Spoiler Regular" pitchFamily="2" charset="-79"/>
              </a:rPr>
              <a:t>פייסבוק</a:t>
            </a:r>
            <a:r>
              <a:rPr lang="he-IL" b="1" dirty="0">
                <a:solidFill>
                  <a:srgbClr val="303B69"/>
                </a:solidFill>
                <a:latin typeface="Calibri" pitchFamily="34" charset="0"/>
                <a:ea typeface="Times New Roman" pitchFamily="18" charset="0"/>
                <a:cs typeface="Spoiler Regular" pitchFamily="2" charset="-79"/>
              </a:rPr>
              <a:t> עם ממוצע של 8,000 </a:t>
            </a:r>
            <a:r>
              <a:rPr lang="he-IL" b="1" dirty="0" smtClean="0">
                <a:solidFill>
                  <a:srgbClr val="303B69"/>
                </a:solidFill>
                <a:latin typeface="Calibri" pitchFamily="34" charset="0"/>
                <a:ea typeface="Times New Roman" pitchFamily="18" charset="0"/>
                <a:cs typeface="Spoiler Regular" pitchFamily="2" charset="-79"/>
              </a:rPr>
              <a:t>חברים</a:t>
            </a:r>
            <a:r>
              <a:rPr lang="he-IL" b="1" dirty="0">
                <a:solidFill>
                  <a:srgbClr val="303B69"/>
                </a:solidFill>
                <a:latin typeface="Calibri" pitchFamily="34" charset="0"/>
                <a:ea typeface="Times New Roman" pitchFamily="18" charset="0"/>
                <a:cs typeface="Spoiler Regular" pitchFamily="2" charset="-79"/>
              </a:rPr>
              <a:t> </a:t>
            </a:r>
            <a:r>
              <a:rPr lang="he-IL" sz="1800" b="1" dirty="0" smtClean="0">
                <a:solidFill>
                  <a:srgbClr val="303B69"/>
                </a:solidFill>
                <a:latin typeface="Calibri" pitchFamily="34" charset="0"/>
                <a:ea typeface="Times New Roman" pitchFamily="18" charset="0"/>
                <a:cs typeface="Spoiler Regular" pitchFamily="2" charset="-79"/>
              </a:rPr>
              <a:t>(</a:t>
            </a:r>
            <a:r>
              <a:rPr lang="he-IL" sz="1800" b="1" dirty="0">
                <a:solidFill>
                  <a:srgbClr val="303B69"/>
                </a:solidFill>
                <a:latin typeface="Calibri" pitchFamily="34" charset="0"/>
                <a:ea typeface="Times New Roman" pitchFamily="18" charset="0"/>
                <a:cs typeface="Spoiler Regular" pitchFamily="2" charset="-79"/>
              </a:rPr>
              <a:t>מחקר של </a:t>
            </a:r>
            <a:r>
              <a:rPr lang="en-US" sz="1800" b="1" dirty="0" err="1" smtClean="0">
                <a:solidFill>
                  <a:srgbClr val="303B69"/>
                </a:solidFill>
                <a:latin typeface="Calibri" pitchFamily="34" charset="0"/>
                <a:ea typeface="Times New Roman" pitchFamily="18" charset="0"/>
                <a:cs typeface="Spoiler Regular" pitchFamily="2" charset="-79"/>
              </a:rPr>
              <a:t>eNonprofit</a:t>
            </a:r>
            <a:r>
              <a:rPr lang="he-IL" sz="1800" b="1" dirty="0" smtClean="0">
                <a:solidFill>
                  <a:srgbClr val="303B69"/>
                </a:solidFill>
                <a:latin typeface="Calibri" pitchFamily="34" charset="0"/>
                <a:ea typeface="Times New Roman" pitchFamily="18" charset="0"/>
                <a:cs typeface="Spoiler Regular" pitchFamily="2" charset="-79"/>
              </a:rPr>
              <a:t>)</a:t>
            </a:r>
            <a:endParaRPr lang="he-IL" b="1" dirty="0" smtClean="0">
              <a:solidFill>
                <a:srgbClr val="303B69"/>
              </a:solidFill>
              <a:latin typeface="Calibri" pitchFamily="34" charset="0"/>
              <a:ea typeface="Times New Roman" pitchFamily="18" charset="0"/>
              <a:cs typeface="Spoiler Regular" pitchFamily="2" charset="-79"/>
            </a:endParaRPr>
          </a:p>
        </p:txBody>
      </p:sp>
      <p:pic>
        <p:nvPicPr>
          <p:cNvPr id="3074" name="Picture 2" descr="http://geniusrecruiter.com/wp-content/uploads/2011/11/Social-Media-World-600x27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8254" y="3810000"/>
            <a:ext cx="5715000" cy="2571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102634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0">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511314"/>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למה לי מדיה חברתית?</a:t>
            </a:r>
            <a:endParaRPr lang="he-IL" sz="4000" b="1" dirty="0">
              <a:solidFill>
                <a:srgbClr val="303B69"/>
              </a:solidFill>
              <a:latin typeface="Calibri" pitchFamily="34" charset="0"/>
              <a:ea typeface="Times New Roman" pitchFamily="18" charset="0"/>
              <a:cs typeface="Spoiler Black" pitchFamily="2" charset="-79"/>
            </a:endParaRPr>
          </a:p>
        </p:txBody>
      </p:sp>
      <p:sp>
        <p:nvSpPr>
          <p:cNvPr id="7" name="מציין מיקום תוכן 6"/>
          <p:cNvSpPr>
            <a:spLocks noGrp="1"/>
          </p:cNvSpPr>
          <p:nvPr>
            <p:ph idx="1"/>
          </p:nvPr>
        </p:nvSpPr>
        <p:spPr>
          <a:xfrm>
            <a:off x="762000" y="1371600"/>
            <a:ext cx="7467600" cy="3687763"/>
          </a:xfrm>
        </p:spPr>
        <p:txBody>
          <a:bodyPr>
            <a:normAutofit/>
          </a:bodyPr>
          <a:lstStyle/>
          <a:p>
            <a:pPr algn="r" rtl="1" fontAlgn="base">
              <a:spcBef>
                <a:spcPct val="0"/>
              </a:spcBef>
              <a:spcAft>
                <a:spcPct val="0"/>
              </a:spcAft>
              <a:defRPr/>
            </a:pPr>
            <a:r>
              <a:rPr lang="he-IL" b="1" dirty="0" smtClean="0">
                <a:solidFill>
                  <a:srgbClr val="303B69"/>
                </a:solidFill>
                <a:latin typeface="Calibri" pitchFamily="34" charset="0"/>
                <a:ea typeface="Times New Roman" pitchFamily="18" charset="0"/>
                <a:cs typeface="Spoiler Regular" pitchFamily="2" charset="-79"/>
              </a:rPr>
              <a:t>מאפשרות לנו </a:t>
            </a:r>
            <a:r>
              <a:rPr lang="he-IL" b="1" dirty="0">
                <a:solidFill>
                  <a:srgbClr val="303B69"/>
                </a:solidFill>
                <a:latin typeface="Calibri" pitchFamily="34" charset="0"/>
                <a:ea typeface="Times New Roman" pitchFamily="18" charset="0"/>
                <a:cs typeface="Spoiler Regular" pitchFamily="2" charset="-79"/>
              </a:rPr>
              <a:t>לדבר, לתכנן, להתאגד, </a:t>
            </a:r>
            <a:r>
              <a:rPr lang="he-IL" b="1" dirty="0" smtClean="0">
                <a:solidFill>
                  <a:srgbClr val="303B69"/>
                </a:solidFill>
                <a:latin typeface="Calibri" pitchFamily="34" charset="0"/>
                <a:ea typeface="Times New Roman" pitchFamily="18" charset="0"/>
                <a:cs typeface="Spoiler Regular" pitchFamily="2" charset="-79"/>
              </a:rPr>
              <a:t>ולהוציא לפועל פעילויות מבלי להיות נוכחים במקום מסוים. </a:t>
            </a:r>
            <a:endParaRPr lang="he-IL" b="1" dirty="0">
              <a:solidFill>
                <a:srgbClr val="303B69"/>
              </a:solidFill>
              <a:latin typeface="Calibri" pitchFamily="34" charset="0"/>
              <a:ea typeface="Times New Roman" pitchFamily="18" charset="0"/>
              <a:cs typeface="Spoiler Regular" pitchFamily="2" charset="-79"/>
            </a:endParaRPr>
          </a:p>
          <a:p>
            <a:pPr algn="r" rtl="1" fontAlgn="base">
              <a:spcBef>
                <a:spcPct val="0"/>
              </a:spcBef>
              <a:spcAft>
                <a:spcPct val="0"/>
              </a:spcAft>
              <a:defRPr/>
            </a:pPr>
            <a:r>
              <a:rPr lang="he-IL" b="1" dirty="0" smtClean="0">
                <a:solidFill>
                  <a:srgbClr val="303B69"/>
                </a:solidFill>
                <a:latin typeface="Calibri" pitchFamily="34" charset="0"/>
                <a:ea typeface="Times New Roman" pitchFamily="18" charset="0"/>
                <a:cs typeface="Spoiler Regular" pitchFamily="2" charset="-79"/>
              </a:rPr>
              <a:t>הפצת המסרים שלכם</a:t>
            </a:r>
            <a:r>
              <a:rPr lang="he-IL" b="1" dirty="0">
                <a:solidFill>
                  <a:srgbClr val="303B69"/>
                </a:solidFill>
                <a:latin typeface="Calibri" pitchFamily="34" charset="0"/>
                <a:ea typeface="Times New Roman" pitchFamily="18" charset="0"/>
                <a:cs typeface="Spoiler Regular" pitchFamily="2" charset="-79"/>
              </a:rPr>
              <a:t> </a:t>
            </a:r>
            <a:r>
              <a:rPr lang="he-IL" b="1" dirty="0" smtClean="0">
                <a:solidFill>
                  <a:srgbClr val="303B69"/>
                </a:solidFill>
                <a:latin typeface="Calibri" pitchFamily="34" charset="0"/>
                <a:ea typeface="Times New Roman" pitchFamily="18" charset="0"/>
                <a:cs typeface="Spoiler Regular" pitchFamily="2" charset="-79"/>
              </a:rPr>
              <a:t>ובניית קהילה אינטרנטית שתומכת בפעילות השוטפת שלכם.</a:t>
            </a:r>
          </a:p>
          <a:p>
            <a:pPr algn="r" rtl="1" fontAlgn="base">
              <a:spcBef>
                <a:spcPct val="0"/>
              </a:spcBef>
              <a:spcAft>
                <a:spcPct val="0"/>
              </a:spcAft>
              <a:defRPr/>
            </a:pPr>
            <a:r>
              <a:rPr lang="he-IL" b="1" dirty="0" smtClean="0">
                <a:solidFill>
                  <a:srgbClr val="303B69"/>
                </a:solidFill>
                <a:latin typeface="Calibri" pitchFamily="34" charset="0"/>
                <a:ea typeface="Times New Roman" pitchFamily="18" charset="0"/>
                <a:cs typeface="Spoiler Regular" pitchFamily="2" charset="-79"/>
              </a:rPr>
              <a:t>תקשורת דו כיוונית, ושיח פתוח עם הקהילה – הצעירים, וההורים ויכולת להעביר את המסרים הלאה לחבריהם.</a:t>
            </a:r>
          </a:p>
        </p:txBody>
      </p:sp>
    </p:spTree>
    <p:extLst>
      <p:ext uri="{BB962C8B-B14F-4D97-AF65-F5344CB8AC3E}">
        <p14:creationId xmlns:p14="http://schemas.microsoft.com/office/powerpoint/2010/main" val="7308997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511314"/>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מיליוני חברים </a:t>
            </a:r>
            <a:r>
              <a:rPr lang="he-IL" sz="4000" b="1" dirty="0" err="1" smtClean="0">
                <a:solidFill>
                  <a:srgbClr val="303B69"/>
                </a:solidFill>
                <a:latin typeface="Calibri" pitchFamily="34" charset="0"/>
                <a:ea typeface="Times New Roman" pitchFamily="18" charset="0"/>
                <a:cs typeface="Spoiler Black" pitchFamily="2" charset="-79"/>
              </a:rPr>
              <a:t>בפייסבוק</a:t>
            </a:r>
            <a:r>
              <a:rPr lang="he-IL" sz="4000" b="1" dirty="0" smtClean="0">
                <a:solidFill>
                  <a:srgbClr val="303B69"/>
                </a:solidFill>
                <a:latin typeface="Calibri" pitchFamily="34" charset="0"/>
                <a:ea typeface="Times New Roman" pitchFamily="18" charset="0"/>
                <a:cs typeface="Spoiler Black" pitchFamily="2" charset="-79"/>
              </a:rPr>
              <a:t> – 400,000 ברחוב</a:t>
            </a:r>
            <a:endParaRPr lang="he-IL" sz="4000" b="1" dirty="0">
              <a:solidFill>
                <a:srgbClr val="303B69"/>
              </a:solidFill>
              <a:latin typeface="Calibri" pitchFamily="34" charset="0"/>
              <a:ea typeface="Times New Roman" pitchFamily="18" charset="0"/>
              <a:cs typeface="Spoiler Black" pitchFamily="2" charset="-79"/>
            </a:endParaRPr>
          </a:p>
        </p:txBody>
      </p:sp>
      <p:pic>
        <p:nvPicPr>
          <p:cNvPr id="13314" name="Picture 2" descr="http://megafon-news.co.il/asys/wp-content/uploads/2012/07/%D7%94%D7%A4%D7%92%D7%A0%D7%AA-400-%D7%90%D7%9C%D7%A3-%D7%91%D7%9B%D7%99%D7%9B%D7%A8-%D7%94%D7%9E%D7%93%D7%99%D7%A0%D7%94-%D7%A6%D7%99%D7%9C%D7%95%D7%9D-%D7%91%D7%90%D7%93%D7%99%D7%91%D7%95%D7%AA-%D7%94%D7%99%D7%97%D7%99%D7%93%D7%94-%D7%94%D7%90%D7%95%D7%95%D7%99%D7%A8%D7%99%D7%AA-%D7%9E%D7%A9%D7%98%D7%A8%D7%AA-%D7%99%D7%A9%D7%A8%D7%90%D7%9C.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000" y="1371600"/>
            <a:ext cx="6705600" cy="44483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222513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ectangle 2"/>
          <p:cNvSpPr>
            <a:spLocks noChangeArrowheads="1"/>
          </p:cNvSpPr>
          <p:nvPr/>
        </p:nvSpPr>
        <p:spPr bwMode="auto">
          <a:xfrm>
            <a:off x="443907" y="378145"/>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כשעולם הפייסבוק פוגש את עולם השיווק</a:t>
            </a:r>
            <a:endParaRPr lang="he-IL" sz="4000" b="1" dirty="0">
              <a:solidFill>
                <a:srgbClr val="303B69"/>
              </a:solidFill>
              <a:latin typeface="Calibri" pitchFamily="34" charset="0"/>
              <a:ea typeface="Times New Roman" pitchFamily="18" charset="0"/>
              <a:cs typeface="Spoiler Black" pitchFamily="2" charset="-79"/>
            </a:endParaRPr>
          </a:p>
        </p:txBody>
      </p:sp>
      <p:graphicFrame>
        <p:nvGraphicFramePr>
          <p:cNvPr id="6" name="טבלה 5"/>
          <p:cNvGraphicFramePr>
            <a:graphicFrameLocks noGrp="1"/>
          </p:cNvGraphicFramePr>
          <p:nvPr>
            <p:extLst>
              <p:ext uri="{D42A27DB-BD31-4B8C-83A1-F6EECF244321}">
                <p14:modId xmlns:p14="http://schemas.microsoft.com/office/powerpoint/2010/main" val="2472789432"/>
              </p:ext>
            </p:extLst>
          </p:nvPr>
        </p:nvGraphicFramePr>
        <p:xfrm>
          <a:off x="1143000" y="1397000"/>
          <a:ext cx="6477000" cy="3657600"/>
        </p:xfrm>
        <a:graphic>
          <a:graphicData uri="http://schemas.openxmlformats.org/drawingml/2006/table">
            <a:tbl>
              <a:tblPr rtl="1" firstRow="1" bandRow="1">
                <a:tableStyleId>{69012ECD-51FC-41F1-AA8D-1B2483CD663E}</a:tableStyleId>
              </a:tblPr>
              <a:tblGrid>
                <a:gridCol w="3238500"/>
                <a:gridCol w="3238500"/>
              </a:tblGrid>
              <a:tr h="434975">
                <a:tc>
                  <a:txBody>
                    <a:bodyPr/>
                    <a:lstStyle/>
                    <a:p>
                      <a:pPr algn="ctr" rtl="1"/>
                      <a:r>
                        <a:rPr lang="he-IL" sz="2400" dirty="0" smtClean="0"/>
                        <a:t>עולם הפייסבוק</a:t>
                      </a:r>
                      <a:endParaRPr lang="he-IL" sz="2400" dirty="0">
                        <a:cs typeface="Spoiler Regular" pitchFamily="2" charset="-79"/>
                      </a:endParaRPr>
                    </a:p>
                  </a:txBody>
                  <a:tcPr/>
                </a:tc>
                <a:tc>
                  <a:txBody>
                    <a:bodyPr/>
                    <a:lstStyle/>
                    <a:p>
                      <a:pPr algn="ctr" rtl="1"/>
                      <a:r>
                        <a:rPr lang="he-IL" sz="2400" dirty="0" smtClean="0"/>
                        <a:t>עולם השיווק</a:t>
                      </a:r>
                      <a:endParaRPr lang="he-IL" sz="2400" dirty="0">
                        <a:cs typeface="Spoiler Regular" pitchFamily="2" charset="-79"/>
                      </a:endParaRPr>
                    </a:p>
                  </a:txBody>
                  <a:tcPr/>
                </a:tc>
              </a:tr>
              <a:tr h="434975">
                <a:tc>
                  <a:txBody>
                    <a:bodyPr/>
                    <a:lstStyle/>
                    <a:p>
                      <a:pPr algn="ctr" rtl="1"/>
                      <a:r>
                        <a:rPr lang="en-US" sz="2400" dirty="0" smtClean="0">
                          <a:solidFill>
                            <a:srgbClr val="0070C0"/>
                          </a:solidFill>
                        </a:rPr>
                        <a:t>CHECK IN</a:t>
                      </a:r>
                      <a:endParaRPr lang="he-IL" sz="2400" dirty="0">
                        <a:solidFill>
                          <a:srgbClr val="0070C0"/>
                        </a:solidFill>
                        <a:cs typeface="Spoiler Regular" pitchFamily="2" charset="-79"/>
                      </a:endParaRPr>
                    </a:p>
                  </a:txBody>
                  <a:tcPr/>
                </a:tc>
                <a:tc>
                  <a:txBody>
                    <a:bodyPr/>
                    <a:lstStyle/>
                    <a:p>
                      <a:pPr algn="ctr" rtl="1"/>
                      <a:r>
                        <a:rPr lang="he-IL" sz="2400" dirty="0" smtClean="0">
                          <a:solidFill>
                            <a:srgbClr val="0070C0"/>
                          </a:solidFill>
                        </a:rPr>
                        <a:t>מיצוב</a:t>
                      </a:r>
                      <a:endParaRPr lang="he-IL" sz="2400" dirty="0">
                        <a:solidFill>
                          <a:srgbClr val="0070C0"/>
                        </a:solidFill>
                        <a:cs typeface="Spoiler Regular" pitchFamily="2" charset="-79"/>
                      </a:endParaRPr>
                    </a:p>
                  </a:txBody>
                  <a:tcPr/>
                </a:tc>
              </a:tr>
              <a:tr h="434975">
                <a:tc>
                  <a:txBody>
                    <a:bodyPr/>
                    <a:lstStyle/>
                    <a:p>
                      <a:pPr algn="ctr" rtl="1"/>
                      <a:r>
                        <a:rPr lang="en-US" sz="2400" dirty="0" smtClean="0">
                          <a:solidFill>
                            <a:srgbClr val="0070C0"/>
                          </a:solidFill>
                        </a:rPr>
                        <a:t>SELFIE</a:t>
                      </a:r>
                      <a:endParaRPr lang="he-IL" sz="2400" dirty="0">
                        <a:solidFill>
                          <a:srgbClr val="0070C0"/>
                        </a:solidFill>
                        <a:cs typeface="Spoiler Regular" pitchFamily="2" charset="-79"/>
                      </a:endParaRPr>
                    </a:p>
                  </a:txBody>
                  <a:tcPr/>
                </a:tc>
                <a:tc>
                  <a:txBody>
                    <a:bodyPr/>
                    <a:lstStyle/>
                    <a:p>
                      <a:pPr algn="ctr" rtl="1"/>
                      <a:r>
                        <a:rPr lang="he-IL" sz="2400" dirty="0" smtClean="0">
                          <a:solidFill>
                            <a:srgbClr val="0070C0"/>
                          </a:solidFill>
                        </a:rPr>
                        <a:t>מיתוג</a:t>
                      </a:r>
                      <a:endParaRPr lang="he-IL" sz="2400" dirty="0">
                        <a:solidFill>
                          <a:srgbClr val="0070C0"/>
                        </a:solidFill>
                        <a:cs typeface="Spoiler Regular" pitchFamily="2" charset="-79"/>
                      </a:endParaRPr>
                    </a:p>
                  </a:txBody>
                  <a:tcPr/>
                </a:tc>
              </a:tr>
              <a:tr h="434975">
                <a:tc>
                  <a:txBody>
                    <a:bodyPr/>
                    <a:lstStyle/>
                    <a:p>
                      <a:pPr algn="ctr" rtl="1"/>
                      <a:r>
                        <a:rPr lang="en-US" sz="2400" dirty="0" smtClean="0">
                          <a:solidFill>
                            <a:srgbClr val="0070C0"/>
                          </a:solidFill>
                        </a:rPr>
                        <a:t>INSTAGRAM</a:t>
                      </a:r>
                      <a:endParaRPr lang="he-IL" sz="2400" dirty="0">
                        <a:solidFill>
                          <a:srgbClr val="0070C0"/>
                        </a:solidFill>
                        <a:cs typeface="Spoiler Regular" pitchFamily="2" charset="-79"/>
                      </a:endParaRPr>
                    </a:p>
                  </a:txBody>
                  <a:tcPr/>
                </a:tc>
                <a:tc>
                  <a:txBody>
                    <a:bodyPr/>
                    <a:lstStyle/>
                    <a:p>
                      <a:pPr algn="ctr" rtl="1"/>
                      <a:r>
                        <a:rPr lang="he-IL" sz="2400" dirty="0" smtClean="0">
                          <a:solidFill>
                            <a:srgbClr val="0070C0"/>
                          </a:solidFill>
                        </a:rPr>
                        <a:t>מסר תקשורתי</a:t>
                      </a:r>
                      <a:endParaRPr lang="he-IL" sz="2400" dirty="0">
                        <a:solidFill>
                          <a:srgbClr val="0070C0"/>
                        </a:solidFill>
                        <a:cs typeface="Spoiler Regular" pitchFamily="2" charset="-79"/>
                      </a:endParaRPr>
                    </a:p>
                  </a:txBody>
                  <a:tcPr/>
                </a:tc>
              </a:tr>
              <a:tr h="434975">
                <a:tc>
                  <a:txBody>
                    <a:bodyPr/>
                    <a:lstStyle/>
                    <a:p>
                      <a:pPr algn="ctr" rtl="1"/>
                      <a:r>
                        <a:rPr lang="en-US" sz="2400" dirty="0" smtClean="0">
                          <a:solidFill>
                            <a:srgbClr val="0070C0"/>
                          </a:solidFill>
                        </a:rPr>
                        <a:t>SHARE</a:t>
                      </a:r>
                      <a:endParaRPr lang="he-IL" sz="2400" dirty="0">
                        <a:solidFill>
                          <a:srgbClr val="0070C0"/>
                        </a:solidFill>
                        <a:cs typeface="Spoiler Regular" pitchFamily="2" charset="-79"/>
                      </a:endParaRPr>
                    </a:p>
                  </a:txBody>
                  <a:tcPr/>
                </a:tc>
                <a:tc>
                  <a:txBody>
                    <a:bodyPr/>
                    <a:lstStyle/>
                    <a:p>
                      <a:pPr algn="ctr" rtl="1"/>
                      <a:r>
                        <a:rPr lang="he-IL" sz="2400" dirty="0" smtClean="0">
                          <a:solidFill>
                            <a:srgbClr val="0070C0"/>
                          </a:solidFill>
                        </a:rPr>
                        <a:t>סיפור תקשורתי</a:t>
                      </a:r>
                      <a:endParaRPr lang="he-IL" sz="2400" dirty="0">
                        <a:solidFill>
                          <a:srgbClr val="0070C0"/>
                        </a:solidFill>
                        <a:cs typeface="Spoiler Regular" pitchFamily="2" charset="-79"/>
                      </a:endParaRPr>
                    </a:p>
                  </a:txBody>
                  <a:tcPr/>
                </a:tc>
              </a:tr>
              <a:tr h="434975">
                <a:tc>
                  <a:txBody>
                    <a:bodyPr/>
                    <a:lstStyle/>
                    <a:p>
                      <a:pPr algn="ctr" rtl="1"/>
                      <a:r>
                        <a:rPr lang="en-US" sz="2400" dirty="0" smtClean="0">
                          <a:solidFill>
                            <a:srgbClr val="0070C0"/>
                          </a:solidFill>
                        </a:rPr>
                        <a:t>LIKE</a:t>
                      </a:r>
                      <a:endParaRPr lang="he-IL" sz="2400" dirty="0">
                        <a:solidFill>
                          <a:srgbClr val="0070C0"/>
                        </a:solidFill>
                        <a:cs typeface="Spoiler Regular" pitchFamily="2" charset="-79"/>
                      </a:endParaRPr>
                    </a:p>
                  </a:txBody>
                  <a:tcPr/>
                </a:tc>
                <a:tc>
                  <a:txBody>
                    <a:bodyPr/>
                    <a:lstStyle/>
                    <a:p>
                      <a:pPr algn="ctr" rtl="1"/>
                      <a:r>
                        <a:rPr lang="he-IL" sz="2400" dirty="0" smtClean="0">
                          <a:solidFill>
                            <a:srgbClr val="0070C0"/>
                          </a:solidFill>
                        </a:rPr>
                        <a:t>חשיפה</a:t>
                      </a:r>
                      <a:r>
                        <a:rPr lang="he-IL" sz="2400" baseline="0" dirty="0" smtClean="0">
                          <a:solidFill>
                            <a:srgbClr val="0070C0"/>
                          </a:solidFill>
                        </a:rPr>
                        <a:t> תקשורתית</a:t>
                      </a:r>
                      <a:endParaRPr lang="he-IL" sz="2400" dirty="0">
                        <a:solidFill>
                          <a:srgbClr val="0070C0"/>
                        </a:solidFill>
                        <a:cs typeface="Spoiler Regular" pitchFamily="2" charset="-79"/>
                      </a:endParaRPr>
                    </a:p>
                  </a:txBody>
                  <a:tcPr/>
                </a:tc>
              </a:tr>
              <a:tr h="434975">
                <a:tc>
                  <a:txBody>
                    <a:bodyPr/>
                    <a:lstStyle/>
                    <a:p>
                      <a:pPr algn="ctr" rtl="1"/>
                      <a:r>
                        <a:rPr lang="en-US" sz="2400" dirty="0" err="1" smtClean="0">
                          <a:solidFill>
                            <a:srgbClr val="0070C0"/>
                          </a:solidFill>
                        </a:rPr>
                        <a:t>Whatsapp</a:t>
                      </a:r>
                      <a:endParaRPr lang="he-IL" sz="2400" dirty="0">
                        <a:solidFill>
                          <a:srgbClr val="0070C0"/>
                        </a:solidFill>
                        <a:cs typeface="Spoiler Regular" pitchFamily="2" charset="-79"/>
                      </a:endParaRPr>
                    </a:p>
                  </a:txBody>
                  <a:tcPr/>
                </a:tc>
                <a:tc>
                  <a:txBody>
                    <a:bodyPr/>
                    <a:lstStyle/>
                    <a:p>
                      <a:pPr algn="ctr" rtl="1"/>
                      <a:r>
                        <a:rPr lang="he-IL" sz="2400" dirty="0" smtClean="0">
                          <a:solidFill>
                            <a:srgbClr val="0070C0"/>
                          </a:solidFill>
                        </a:rPr>
                        <a:t>פילוח</a:t>
                      </a:r>
                      <a:r>
                        <a:rPr lang="he-IL" sz="2400" baseline="0" dirty="0" smtClean="0">
                          <a:solidFill>
                            <a:srgbClr val="0070C0"/>
                          </a:solidFill>
                        </a:rPr>
                        <a:t> קהל יעד</a:t>
                      </a:r>
                      <a:endParaRPr lang="he-IL" sz="2400" dirty="0">
                        <a:solidFill>
                          <a:srgbClr val="0070C0"/>
                        </a:solidFill>
                        <a:cs typeface="Spoiler Regular" pitchFamily="2" charset="-79"/>
                      </a:endParaRPr>
                    </a:p>
                  </a:txBody>
                  <a:tcPr/>
                </a:tc>
              </a:tr>
              <a:tr h="434975">
                <a:tc>
                  <a:txBody>
                    <a:bodyPr/>
                    <a:lstStyle/>
                    <a:p>
                      <a:pPr algn="ctr" rtl="1"/>
                      <a:r>
                        <a:rPr lang="en-US" sz="2400" dirty="0" smtClean="0">
                          <a:solidFill>
                            <a:srgbClr val="0070C0"/>
                          </a:solidFill>
                        </a:rPr>
                        <a:t>YouTube</a:t>
                      </a:r>
                      <a:endParaRPr lang="he-IL" sz="2400" dirty="0">
                        <a:solidFill>
                          <a:srgbClr val="0070C0"/>
                        </a:solidFill>
                        <a:cs typeface="Spoiler Regular" pitchFamily="2" charset="-79"/>
                      </a:endParaRPr>
                    </a:p>
                  </a:txBody>
                  <a:tcPr/>
                </a:tc>
                <a:tc>
                  <a:txBody>
                    <a:bodyPr/>
                    <a:lstStyle/>
                    <a:p>
                      <a:pPr algn="ctr" rtl="1"/>
                      <a:r>
                        <a:rPr lang="he-IL" sz="2400" dirty="0" smtClean="0">
                          <a:solidFill>
                            <a:srgbClr val="0070C0"/>
                          </a:solidFill>
                        </a:rPr>
                        <a:t>מובילי דעה </a:t>
                      </a:r>
                      <a:endParaRPr lang="he-IL" sz="2400" dirty="0">
                        <a:solidFill>
                          <a:srgbClr val="0070C0"/>
                        </a:solidFill>
                        <a:cs typeface="Spoiler Regular" pitchFamily="2" charset="-79"/>
                      </a:endParaRPr>
                    </a:p>
                  </a:txBody>
                  <a:tcPr/>
                </a:tc>
              </a:tr>
            </a:tbl>
          </a:graphicData>
        </a:graphic>
      </p:graphicFrame>
      <p:pic>
        <p:nvPicPr>
          <p:cNvPr id="14338"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31630"/>
          <a:stretch/>
        </p:blipFill>
        <p:spPr bwMode="auto">
          <a:xfrm>
            <a:off x="4572000" y="1905000"/>
            <a:ext cx="345594" cy="375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39"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82208" y="2829608"/>
            <a:ext cx="370792" cy="3707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41" name="Picture 5" descr="http://rack.1.mshcdn.com/media/ZgkyMDEyLzEyLzA0L2JhL2ZhY2Vib29rbGlrLmFEcC5qcGcKcAl0aHVtYgk5NTB4NTM0IwplCWpwZw/794fd700/c42/facebook-like-button-takes-over-share-button-functionality-28804238fe.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r="30407"/>
          <a:stretch/>
        </p:blipFill>
        <p:spPr bwMode="auto">
          <a:xfrm>
            <a:off x="4648200" y="3733800"/>
            <a:ext cx="377368" cy="304800"/>
          </a:xfrm>
          <a:prstGeom prst="rect">
            <a:avLst/>
          </a:prstGeom>
          <a:noFill/>
          <a:extLst>
            <a:ext uri="{909E8E84-426E-40DD-AFC4-6F175D3DCCD1}">
              <a14:hiddenFill xmlns:a14="http://schemas.microsoft.com/office/drawing/2010/main">
                <a:solidFill>
                  <a:srgbClr val="FFFFFF"/>
                </a:solidFill>
              </a14:hiddenFill>
            </a:ext>
          </a:extLst>
        </p:spPr>
      </p:pic>
      <p:pic>
        <p:nvPicPr>
          <p:cNvPr id="14343" name="Picture 7" descr="http://pleer.co.uk/files/2011/08/google-plus-share-button.jpg"/>
          <p:cNvPicPr>
            <a:picLocks noChangeAspect="1" noChangeArrowheads="1"/>
          </p:cNvPicPr>
          <p:nvPr/>
        </p:nvPicPr>
        <p:blipFill rotWithShape="1">
          <a:blip r:embed="rId7">
            <a:extLst>
              <a:ext uri="{28A0092B-C50C-407E-A947-70E740481C1C}">
                <a14:useLocalDpi xmlns:a14="http://schemas.microsoft.com/office/drawing/2010/main" val="0"/>
              </a:ext>
            </a:extLst>
          </a:blip>
          <a:srcRect l="20063" t="26090" r="17806" b="27888"/>
          <a:stretch/>
        </p:blipFill>
        <p:spPr bwMode="auto">
          <a:xfrm>
            <a:off x="4594259" y="3276600"/>
            <a:ext cx="739741" cy="328774"/>
          </a:xfrm>
          <a:prstGeom prst="rect">
            <a:avLst/>
          </a:prstGeom>
          <a:noFill/>
          <a:extLst>
            <a:ext uri="{909E8E84-426E-40DD-AFC4-6F175D3DCCD1}">
              <a14:hiddenFill xmlns:a14="http://schemas.microsoft.com/office/drawing/2010/main">
                <a:solidFill>
                  <a:srgbClr val="FFFFFF"/>
                </a:solidFill>
              </a14:hiddenFill>
            </a:ext>
          </a:extLst>
        </p:spPr>
      </p:pic>
      <p:pic>
        <p:nvPicPr>
          <p:cNvPr id="14345" name="Picture 9" descr="https://lh3.ggpht.com/bwBj9B4fGmTN_of0JS8xdkwklCmqCzSne1tJ9RaUNRQIzU-FEyCuFWzlsLyyPoTbyJE=w30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495800" y="4114800"/>
            <a:ext cx="514350" cy="514350"/>
          </a:xfrm>
          <a:prstGeom prst="rect">
            <a:avLst/>
          </a:prstGeom>
          <a:noFill/>
          <a:extLst>
            <a:ext uri="{909E8E84-426E-40DD-AFC4-6F175D3DCCD1}">
              <a14:hiddenFill xmlns:a14="http://schemas.microsoft.com/office/drawing/2010/main">
                <a:solidFill>
                  <a:srgbClr val="FFFFFF"/>
                </a:solidFill>
              </a14:hiddenFill>
            </a:ext>
          </a:extLst>
        </p:spPr>
      </p:pic>
      <p:pic>
        <p:nvPicPr>
          <p:cNvPr id="14347" name="Picture 11" descr="http://www.rudyhuyn.com/blog/wp-content/uploads/2013/05/YouTube1.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572001" y="4648200"/>
            <a:ext cx="778668" cy="310486"/>
          </a:xfrm>
          <a:prstGeom prst="rect">
            <a:avLst/>
          </a:prstGeom>
          <a:noFill/>
          <a:extLst>
            <a:ext uri="{909E8E84-426E-40DD-AFC4-6F175D3DCCD1}">
              <a14:hiddenFill xmlns:a14="http://schemas.microsoft.com/office/drawing/2010/main">
                <a:solidFill>
                  <a:srgbClr val="FFFFFF"/>
                </a:solidFill>
              </a14:hiddenFill>
            </a:ext>
          </a:extLst>
        </p:spPr>
      </p:pic>
      <p:pic>
        <p:nvPicPr>
          <p:cNvPr id="14349" name="Picture 13" descr="http://images.fonearena.com/blog/wp-content/uploads/2012/07/apple-logo.gif"/>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72000" y="2340401"/>
            <a:ext cx="304800" cy="373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629901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378145"/>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תהליך יצירת קמפיין </a:t>
            </a:r>
            <a:endParaRPr lang="he-IL" sz="4000" b="1" dirty="0">
              <a:solidFill>
                <a:srgbClr val="303B69"/>
              </a:solidFill>
              <a:latin typeface="Calibri" pitchFamily="34" charset="0"/>
              <a:ea typeface="Times New Roman" pitchFamily="18" charset="0"/>
              <a:cs typeface="Spoiler Black" pitchFamily="2" charset="-79"/>
            </a:endParaRPr>
          </a:p>
        </p:txBody>
      </p:sp>
      <p:pic>
        <p:nvPicPr>
          <p:cNvPr id="7" name="תמונה 6"/>
          <p:cNvPicPr>
            <a:picLocks noChangeAspect="1"/>
          </p:cNvPicPr>
          <p:nvPr/>
        </p:nvPicPr>
        <p:blipFill>
          <a:blip r:embed="rId4"/>
          <a:stretch>
            <a:fillRect/>
          </a:stretch>
        </p:blipFill>
        <p:spPr>
          <a:xfrm>
            <a:off x="1252397" y="1524000"/>
            <a:ext cx="6506424" cy="3733800"/>
          </a:xfrm>
          <a:prstGeom prst="rect">
            <a:avLst/>
          </a:prstGeom>
        </p:spPr>
      </p:pic>
      <p:sp>
        <p:nvSpPr>
          <p:cNvPr id="8" name="מלבן מעוגל 7"/>
          <p:cNvSpPr/>
          <p:nvPr/>
        </p:nvSpPr>
        <p:spPr>
          <a:xfrm>
            <a:off x="5943600" y="2895600"/>
            <a:ext cx="1828800" cy="106680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he-IL" sz="1600" dirty="0" smtClean="0"/>
              <a:t>8. יצירת קמפיין</a:t>
            </a:r>
            <a:endParaRPr lang="he-IL" sz="1600" dirty="0"/>
          </a:p>
        </p:txBody>
      </p:sp>
      <p:sp>
        <p:nvSpPr>
          <p:cNvPr id="9" name="מלבן מעוגל 8"/>
          <p:cNvSpPr/>
          <p:nvPr/>
        </p:nvSpPr>
        <p:spPr>
          <a:xfrm>
            <a:off x="5943600" y="4191000"/>
            <a:ext cx="1828800" cy="1066800"/>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r>
              <a:rPr lang="he-IL" sz="1600" dirty="0" smtClean="0"/>
              <a:t>9. הפצה של הקמפיין</a:t>
            </a:r>
            <a:endParaRPr lang="he-IL" sz="1600" dirty="0"/>
          </a:p>
        </p:txBody>
      </p:sp>
    </p:spTree>
    <p:extLst>
      <p:ext uri="{BB962C8B-B14F-4D97-AF65-F5344CB8AC3E}">
        <p14:creationId xmlns:p14="http://schemas.microsoft.com/office/powerpoint/2010/main" val="247299868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378145"/>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מי קהל היעד אליו אני פונה ? </a:t>
            </a:r>
            <a:endParaRPr lang="he-IL" sz="4000" b="1" dirty="0">
              <a:solidFill>
                <a:srgbClr val="303B69"/>
              </a:solidFill>
              <a:latin typeface="Calibri" pitchFamily="34" charset="0"/>
              <a:ea typeface="Times New Roman" pitchFamily="18" charset="0"/>
              <a:cs typeface="Spoiler Black" pitchFamily="2" charset="-79"/>
            </a:endParaRPr>
          </a:p>
        </p:txBody>
      </p:sp>
      <p:pic>
        <p:nvPicPr>
          <p:cNvPr id="1026" name="Picture 2" descr="http://bizlearn.colman.ac.il/wp-content/uploads/2012/11/MarketTable4.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143000" y="1600199"/>
            <a:ext cx="7251850" cy="3883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768708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ectangle 2"/>
          <p:cNvSpPr>
            <a:spLocks noChangeArrowheads="1"/>
          </p:cNvSpPr>
          <p:nvPr/>
        </p:nvSpPr>
        <p:spPr bwMode="auto">
          <a:xfrm>
            <a:off x="443907" y="316590"/>
            <a:ext cx="804369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800" b="1" dirty="0" smtClean="0">
                <a:solidFill>
                  <a:srgbClr val="303B69"/>
                </a:solidFill>
                <a:latin typeface="Calibri" pitchFamily="34" charset="0"/>
                <a:ea typeface="Times New Roman" pitchFamily="18" charset="0"/>
                <a:cs typeface="Spoiler Black" pitchFamily="2" charset="-79"/>
              </a:rPr>
              <a:t>מיצוב</a:t>
            </a:r>
            <a:endParaRPr lang="he-IL" sz="4800" b="1" dirty="0">
              <a:solidFill>
                <a:srgbClr val="303B69"/>
              </a:solidFill>
              <a:latin typeface="Calibri" pitchFamily="34" charset="0"/>
              <a:ea typeface="Times New Roman" pitchFamily="18" charset="0"/>
              <a:cs typeface="Spoiler Black" pitchFamily="2" charset="-79"/>
            </a:endParaRPr>
          </a:p>
        </p:txBody>
      </p:sp>
      <p:sp>
        <p:nvSpPr>
          <p:cNvPr id="6" name="מציין מיקום תוכן 4"/>
          <p:cNvSpPr>
            <a:spLocks noGrp="1"/>
          </p:cNvSpPr>
          <p:nvPr>
            <p:ph idx="1"/>
          </p:nvPr>
        </p:nvSpPr>
        <p:spPr>
          <a:xfrm>
            <a:off x="3505200" y="1457592"/>
            <a:ext cx="5168307" cy="4872213"/>
          </a:xfrm>
        </p:spPr>
        <p:txBody>
          <a:bodyPr>
            <a:normAutofit/>
          </a:bodyPr>
          <a:lstStyle/>
          <a:p>
            <a:pPr algn="r" rtl="1"/>
            <a:r>
              <a:rPr lang="he-IL" dirty="0" smtClean="0">
                <a:solidFill>
                  <a:schemeClr val="tx2">
                    <a:lumMod val="75000"/>
                  </a:schemeClr>
                </a:solidFill>
                <a:cs typeface="Spoiler Regular" pitchFamily="2" charset="-79"/>
              </a:rPr>
              <a:t>מהו הערך הייחודי של המוצר שלי?</a:t>
            </a:r>
          </a:p>
          <a:p>
            <a:pPr algn="r" rtl="1"/>
            <a:r>
              <a:rPr lang="he-IL" dirty="0" smtClean="0">
                <a:solidFill>
                  <a:schemeClr val="tx2">
                    <a:lumMod val="75000"/>
                  </a:schemeClr>
                </a:solidFill>
                <a:cs typeface="Spoiler Regular" pitchFamily="2" charset="-79"/>
              </a:rPr>
              <a:t>מה היתרון של המוצר אל מול האלטרנטיבה?</a:t>
            </a:r>
          </a:p>
          <a:p>
            <a:pPr algn="r" rtl="1"/>
            <a:r>
              <a:rPr lang="he-IL" dirty="0" smtClean="0">
                <a:solidFill>
                  <a:schemeClr val="tx2">
                    <a:lumMod val="75000"/>
                  </a:schemeClr>
                </a:solidFill>
                <a:cs typeface="Spoiler Regular" pitchFamily="2" charset="-79"/>
              </a:rPr>
              <a:t>מהו הצורך עליו המוצר שלי עונה?</a:t>
            </a:r>
          </a:p>
          <a:p>
            <a:pPr algn="r" rtl="1"/>
            <a:r>
              <a:rPr lang="he-IL" dirty="0" smtClean="0">
                <a:solidFill>
                  <a:schemeClr val="tx2">
                    <a:lumMod val="75000"/>
                  </a:schemeClr>
                </a:solidFill>
                <a:cs typeface="Spoiler Regular" pitchFamily="2" charset="-79"/>
              </a:rPr>
              <a:t>מהי ההבטחה הפרסומית?</a:t>
            </a:r>
          </a:p>
          <a:p>
            <a:pPr algn="r" rtl="1"/>
            <a:r>
              <a:rPr lang="he-IL" dirty="0" smtClean="0">
                <a:solidFill>
                  <a:schemeClr val="tx2">
                    <a:lumMod val="75000"/>
                  </a:schemeClr>
                </a:solidFill>
                <a:cs typeface="Spoiler Regular" pitchFamily="2" charset="-79"/>
              </a:rPr>
              <a:t>מהו השינוי התפיסתי אותו אני רוצה להשיג?</a:t>
            </a:r>
            <a:endParaRPr lang="he-IL" dirty="0">
              <a:solidFill>
                <a:schemeClr val="tx2">
                  <a:lumMod val="75000"/>
                </a:schemeClr>
              </a:solidFill>
              <a:cs typeface="Spoiler Regular" pitchFamily="2" charset="-79"/>
            </a:endParaRPr>
          </a:p>
        </p:txBody>
      </p:sp>
      <p:pic>
        <p:nvPicPr>
          <p:cNvPr id="409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3567" y="2682000"/>
            <a:ext cx="3321633" cy="24233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4753300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ectangle 2"/>
          <p:cNvSpPr>
            <a:spLocks noChangeArrowheads="1"/>
          </p:cNvSpPr>
          <p:nvPr/>
        </p:nvSpPr>
        <p:spPr bwMode="auto">
          <a:xfrm>
            <a:off x="443907" y="316590"/>
            <a:ext cx="804369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800" b="1" dirty="0" smtClean="0">
                <a:solidFill>
                  <a:srgbClr val="303B69"/>
                </a:solidFill>
                <a:latin typeface="Calibri" pitchFamily="34" charset="0"/>
                <a:ea typeface="Times New Roman" pitchFamily="18" charset="0"/>
                <a:cs typeface="Spoiler Black" pitchFamily="2" charset="-79"/>
              </a:rPr>
              <a:t>מיתוג</a:t>
            </a:r>
            <a:endParaRPr lang="he-IL" sz="4000" b="1" dirty="0">
              <a:solidFill>
                <a:srgbClr val="303B69"/>
              </a:solidFill>
              <a:latin typeface="Calibri" pitchFamily="34" charset="0"/>
              <a:ea typeface="Times New Roman" pitchFamily="18" charset="0"/>
              <a:cs typeface="Spoiler Black" pitchFamily="2" charset="-79"/>
            </a:endParaRPr>
          </a:p>
        </p:txBody>
      </p:sp>
      <p:sp>
        <p:nvSpPr>
          <p:cNvPr id="6" name="מציין מיקום תוכן 4"/>
          <p:cNvSpPr>
            <a:spLocks noGrp="1"/>
          </p:cNvSpPr>
          <p:nvPr>
            <p:ph idx="1"/>
          </p:nvPr>
        </p:nvSpPr>
        <p:spPr>
          <a:xfrm>
            <a:off x="498488" y="1145018"/>
            <a:ext cx="8229600" cy="4525963"/>
          </a:xfrm>
        </p:spPr>
        <p:txBody>
          <a:bodyPr>
            <a:normAutofit/>
          </a:bodyPr>
          <a:lstStyle/>
          <a:p>
            <a:pPr algn="r" rtl="1"/>
            <a:r>
              <a:rPr lang="he-IL" dirty="0" smtClean="0">
                <a:solidFill>
                  <a:schemeClr val="tx2">
                    <a:lumMod val="75000"/>
                  </a:schemeClr>
                </a:solidFill>
                <a:cs typeface="Spoiler Regular" pitchFamily="2" charset="-79"/>
              </a:rPr>
              <a:t>מהי ההבטחה הפרסומית שלי?</a:t>
            </a:r>
          </a:p>
          <a:p>
            <a:pPr algn="r" rtl="1"/>
            <a:r>
              <a:rPr lang="he-IL" dirty="0" smtClean="0">
                <a:solidFill>
                  <a:schemeClr val="tx2">
                    <a:lumMod val="75000"/>
                  </a:schemeClr>
                </a:solidFill>
                <a:cs typeface="Spoiler Regular" pitchFamily="2" charset="-79"/>
              </a:rPr>
              <a:t>מהי השפה העיצובית שמתקשרת את המסר?</a:t>
            </a:r>
          </a:p>
          <a:p>
            <a:pPr algn="r" rtl="1"/>
            <a:r>
              <a:rPr lang="he-IL" dirty="0" smtClean="0">
                <a:solidFill>
                  <a:schemeClr val="tx2">
                    <a:lumMod val="75000"/>
                  </a:schemeClr>
                </a:solidFill>
                <a:cs typeface="Spoiler Regular" pitchFamily="2" charset="-79"/>
              </a:rPr>
              <a:t>מה הקונספט של הקמפיין שלי?</a:t>
            </a:r>
          </a:p>
          <a:p>
            <a:pPr algn="r" rtl="1"/>
            <a:r>
              <a:rPr lang="he-IL" dirty="0" smtClean="0">
                <a:solidFill>
                  <a:schemeClr val="tx2">
                    <a:lumMod val="75000"/>
                  </a:schemeClr>
                </a:solidFill>
                <a:cs typeface="Spoiler Regular" pitchFamily="2" charset="-79"/>
              </a:rPr>
              <a:t>באיזה כלים אני משתמש כדי לתקשר את הקמפיין</a:t>
            </a:r>
            <a:r>
              <a:rPr lang="he-IL" dirty="0" smtClean="0">
                <a:solidFill>
                  <a:schemeClr val="tx2">
                    <a:lumMod val="75000"/>
                  </a:schemeClr>
                </a:solidFill>
                <a:cs typeface="Spoiler Regular" pitchFamily="2" charset="-79"/>
              </a:rPr>
              <a:t>?</a:t>
            </a:r>
            <a:endParaRPr lang="he-IL" dirty="0">
              <a:solidFill>
                <a:schemeClr val="tx2">
                  <a:lumMod val="75000"/>
                </a:schemeClr>
              </a:solidFill>
              <a:cs typeface="Spoiler Regular" pitchFamily="2" charset="-79"/>
            </a:endParaRPr>
          </a:p>
        </p:txBody>
      </p:sp>
      <p:pic>
        <p:nvPicPr>
          <p:cNvPr id="5122" name="Picture 2" descr="http://blog.edesigngroupus.com/wp-content/uploads/2013/06/Branding.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7400" y="3048000"/>
            <a:ext cx="5619750" cy="3686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76779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914400" y="2514600"/>
            <a:ext cx="7420799"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משיווק מסורתי</a:t>
            </a:r>
            <a:r>
              <a:rPr lang="en-US" sz="4000" b="1" dirty="0" smtClean="0">
                <a:solidFill>
                  <a:srgbClr val="303B69"/>
                </a:solidFill>
                <a:latin typeface="Calibri" pitchFamily="34" charset="0"/>
                <a:ea typeface="Times New Roman" pitchFamily="18" charset="0"/>
                <a:cs typeface="Spoiler Black" pitchFamily="2" charset="-79"/>
              </a:rPr>
              <a:t/>
            </a:r>
            <a:br>
              <a:rPr lang="en-US" sz="4000" b="1" dirty="0" smtClean="0">
                <a:solidFill>
                  <a:srgbClr val="303B69"/>
                </a:solidFill>
                <a:latin typeface="Calibri" pitchFamily="34" charset="0"/>
                <a:ea typeface="Times New Roman" pitchFamily="18" charset="0"/>
                <a:cs typeface="Spoiler Black" pitchFamily="2" charset="-79"/>
              </a:rPr>
            </a:br>
            <a:r>
              <a:rPr lang="he-IL" sz="4000" b="1" dirty="0" smtClean="0">
                <a:solidFill>
                  <a:srgbClr val="303B69"/>
                </a:solidFill>
                <a:latin typeface="Calibri" pitchFamily="34" charset="0"/>
                <a:ea typeface="Times New Roman" pitchFamily="18" charset="0"/>
                <a:cs typeface="Spoiler Black" pitchFamily="2" charset="-79"/>
              </a:rPr>
              <a:t> לשיווק דיגיטלי</a:t>
            </a:r>
            <a:endParaRPr lang="he-IL" sz="4000" b="1" dirty="0">
              <a:solidFill>
                <a:srgbClr val="303B69"/>
              </a:solidFill>
              <a:latin typeface="Calibri" pitchFamily="34" charset="0"/>
              <a:ea typeface="Times New Roman" pitchFamily="18" charset="0"/>
              <a:cs typeface="Spoiler Black" pitchFamily="2" charset="-79"/>
            </a:endParaRPr>
          </a:p>
        </p:txBody>
      </p:sp>
    </p:spTree>
    <p:extLst>
      <p:ext uri="{BB962C8B-B14F-4D97-AF65-F5344CB8AC3E}">
        <p14:creationId xmlns:p14="http://schemas.microsoft.com/office/powerpoint/2010/main" val="98942312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124200" y="265416"/>
            <a:ext cx="2895600" cy="6166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a:spLocks noChangeArrowheads="1"/>
          </p:cNvSpPr>
          <p:nvPr/>
        </p:nvSpPr>
        <p:spPr bwMode="auto">
          <a:xfrm>
            <a:off x="533400" y="1125379"/>
            <a:ext cx="2072101"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2800" b="1" dirty="0" smtClean="0">
                <a:solidFill>
                  <a:srgbClr val="303B69"/>
                </a:solidFill>
                <a:latin typeface="Calibri" pitchFamily="34" charset="0"/>
                <a:ea typeface="Times New Roman" pitchFamily="18" charset="0"/>
                <a:cs typeface="Spoiler Black" pitchFamily="2" charset="-79"/>
              </a:rPr>
              <a:t>הבטחה פרסומית</a:t>
            </a:r>
            <a:endParaRPr lang="he-IL" sz="2800" b="1" dirty="0">
              <a:solidFill>
                <a:srgbClr val="303B69"/>
              </a:solidFill>
              <a:latin typeface="Calibri" pitchFamily="34" charset="0"/>
              <a:ea typeface="Times New Roman" pitchFamily="18" charset="0"/>
              <a:cs typeface="Spoiler Black" pitchFamily="2" charset="-79"/>
            </a:endParaRPr>
          </a:p>
        </p:txBody>
      </p:sp>
      <p:cxnSp>
        <p:nvCxnSpPr>
          <p:cNvPr id="4" name="מחבר חץ ישר 3"/>
          <p:cNvCxnSpPr/>
          <p:nvPr/>
        </p:nvCxnSpPr>
        <p:spPr>
          <a:xfrm flipV="1">
            <a:off x="2209800" y="1219200"/>
            <a:ext cx="1447800" cy="383232"/>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7" name="Rectangle 2"/>
          <p:cNvSpPr>
            <a:spLocks noChangeArrowheads="1"/>
          </p:cNvSpPr>
          <p:nvPr/>
        </p:nvSpPr>
        <p:spPr bwMode="auto">
          <a:xfrm>
            <a:off x="6705600" y="2794475"/>
            <a:ext cx="207210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3600" b="1" dirty="0" smtClean="0">
                <a:solidFill>
                  <a:srgbClr val="303B69"/>
                </a:solidFill>
                <a:latin typeface="Calibri" pitchFamily="34" charset="0"/>
                <a:ea typeface="Times New Roman" pitchFamily="18" charset="0"/>
                <a:cs typeface="Spoiler Black" pitchFamily="2" charset="-79"/>
              </a:rPr>
              <a:t>מוצר</a:t>
            </a:r>
            <a:endParaRPr lang="he-IL" sz="2400" b="1" dirty="0">
              <a:solidFill>
                <a:srgbClr val="303B69"/>
              </a:solidFill>
              <a:latin typeface="Calibri" pitchFamily="34" charset="0"/>
              <a:ea typeface="Times New Roman" pitchFamily="18" charset="0"/>
              <a:cs typeface="Spoiler Black" pitchFamily="2" charset="-79"/>
            </a:endParaRPr>
          </a:p>
        </p:txBody>
      </p:sp>
      <p:cxnSp>
        <p:nvCxnSpPr>
          <p:cNvPr id="8" name="מחבר חץ ישר 7"/>
          <p:cNvCxnSpPr/>
          <p:nvPr/>
        </p:nvCxnSpPr>
        <p:spPr>
          <a:xfrm flipH="1" flipV="1">
            <a:off x="5105400" y="2362200"/>
            <a:ext cx="1981200" cy="755439"/>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10" name="Rectangle 2"/>
          <p:cNvSpPr>
            <a:spLocks noChangeArrowheads="1"/>
          </p:cNvSpPr>
          <p:nvPr/>
        </p:nvSpPr>
        <p:spPr bwMode="auto">
          <a:xfrm>
            <a:off x="496584" y="4936868"/>
            <a:ext cx="207210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3600" b="1" dirty="0" smtClean="0">
                <a:solidFill>
                  <a:srgbClr val="303B69"/>
                </a:solidFill>
                <a:latin typeface="Calibri" pitchFamily="34" charset="0"/>
                <a:ea typeface="Times New Roman" pitchFamily="18" charset="0"/>
                <a:cs typeface="Spoiler Black" pitchFamily="2" charset="-79"/>
              </a:rPr>
              <a:t>תוכן</a:t>
            </a:r>
            <a:endParaRPr lang="he-IL" sz="2400" b="1" dirty="0">
              <a:solidFill>
                <a:srgbClr val="303B69"/>
              </a:solidFill>
              <a:latin typeface="Calibri" pitchFamily="34" charset="0"/>
              <a:ea typeface="Times New Roman" pitchFamily="18" charset="0"/>
              <a:cs typeface="Spoiler Black" pitchFamily="2" charset="-79"/>
            </a:endParaRPr>
          </a:p>
        </p:txBody>
      </p:sp>
      <p:cxnSp>
        <p:nvCxnSpPr>
          <p:cNvPr id="11" name="מחבר חץ ישר 10"/>
          <p:cNvCxnSpPr/>
          <p:nvPr/>
        </p:nvCxnSpPr>
        <p:spPr>
          <a:xfrm flipV="1">
            <a:off x="2057400" y="4876800"/>
            <a:ext cx="1563384" cy="383233"/>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6" name="מחבר חץ ישר 15"/>
          <p:cNvCxnSpPr/>
          <p:nvPr/>
        </p:nvCxnSpPr>
        <p:spPr>
          <a:xfrm flipH="1">
            <a:off x="5867400" y="3117640"/>
            <a:ext cx="1219200" cy="76856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054013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191000" y="5070092"/>
            <a:ext cx="4144201"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שפה גרפית</a:t>
            </a:r>
            <a:endParaRPr lang="he-IL" sz="4000" b="1" dirty="0">
              <a:solidFill>
                <a:srgbClr val="303B69"/>
              </a:solidFill>
              <a:latin typeface="Calibri" pitchFamily="34" charset="0"/>
              <a:ea typeface="Times New Roman" pitchFamily="18" charset="0"/>
              <a:cs typeface="Spoiler Black" pitchFamily="2" charset="-79"/>
            </a:endParaRPr>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86574" y="152400"/>
            <a:ext cx="8201025" cy="4657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2"/>
          <p:cNvSpPr>
            <a:spLocks noChangeArrowheads="1"/>
          </p:cNvSpPr>
          <p:nvPr/>
        </p:nvSpPr>
        <p:spPr bwMode="auto">
          <a:xfrm>
            <a:off x="-685800" y="5070092"/>
            <a:ext cx="4144201"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לוגו</a:t>
            </a:r>
            <a:endParaRPr lang="he-IL" sz="4000" b="1" dirty="0">
              <a:solidFill>
                <a:srgbClr val="303B69"/>
              </a:solidFill>
              <a:latin typeface="Calibri" pitchFamily="34" charset="0"/>
              <a:ea typeface="Times New Roman" pitchFamily="18" charset="0"/>
              <a:cs typeface="Spoiler Black" pitchFamily="2" charset="-79"/>
            </a:endParaRPr>
          </a:p>
        </p:txBody>
      </p:sp>
      <p:cxnSp>
        <p:nvCxnSpPr>
          <p:cNvPr id="3" name="מחבר חץ ישר 2"/>
          <p:cNvCxnSpPr/>
          <p:nvPr/>
        </p:nvCxnSpPr>
        <p:spPr>
          <a:xfrm flipH="1" flipV="1">
            <a:off x="1676400" y="4648200"/>
            <a:ext cx="152400" cy="68580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8" name="מחבר חץ ישר 7"/>
          <p:cNvCxnSpPr/>
          <p:nvPr/>
        </p:nvCxnSpPr>
        <p:spPr>
          <a:xfrm flipH="1" flipV="1">
            <a:off x="5257800" y="3962400"/>
            <a:ext cx="381000" cy="1349266"/>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9822396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999799" y="3939283"/>
            <a:ext cx="4144201"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המסר</a:t>
            </a:r>
            <a:endParaRPr lang="he-IL" sz="4000" b="1" dirty="0">
              <a:solidFill>
                <a:srgbClr val="303B69"/>
              </a:solidFill>
              <a:latin typeface="Calibri" pitchFamily="34" charset="0"/>
              <a:ea typeface="Times New Roman" pitchFamily="18" charset="0"/>
              <a:cs typeface="Spoiler Black" pitchFamily="2" charset="-79"/>
            </a:endParaRPr>
          </a:p>
        </p:txBody>
      </p:sp>
      <p:sp>
        <p:nvSpPr>
          <p:cNvPr id="5" name="Rectangle 2"/>
          <p:cNvSpPr>
            <a:spLocks noChangeArrowheads="1"/>
          </p:cNvSpPr>
          <p:nvPr/>
        </p:nvSpPr>
        <p:spPr bwMode="auto">
          <a:xfrm>
            <a:off x="-685800" y="5070092"/>
            <a:ext cx="4144201"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לוגו</a:t>
            </a:r>
            <a:endParaRPr lang="he-IL" sz="4000" b="1" dirty="0">
              <a:solidFill>
                <a:srgbClr val="303B69"/>
              </a:solidFill>
              <a:latin typeface="Calibri" pitchFamily="34" charset="0"/>
              <a:ea typeface="Times New Roman" pitchFamily="18" charset="0"/>
              <a:cs typeface="Spoiler Black" pitchFamily="2" charset="-79"/>
            </a:endParaRPr>
          </a:p>
        </p:txBody>
      </p:sp>
      <p:cxnSp>
        <p:nvCxnSpPr>
          <p:cNvPr id="3" name="מחבר חץ ישר 2"/>
          <p:cNvCxnSpPr/>
          <p:nvPr/>
        </p:nvCxnSpPr>
        <p:spPr>
          <a:xfrm flipH="1" flipV="1">
            <a:off x="1676400" y="4648200"/>
            <a:ext cx="152400" cy="68580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pic>
        <p:nvPicPr>
          <p:cNvPr id="3074"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39853" y="20548"/>
            <a:ext cx="3528625" cy="5991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מחבר חץ ישר 7"/>
          <p:cNvCxnSpPr/>
          <p:nvPr/>
        </p:nvCxnSpPr>
        <p:spPr>
          <a:xfrm flipH="1" flipV="1">
            <a:off x="3657600" y="3810000"/>
            <a:ext cx="2605500" cy="45720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2" name="מחבר חץ ישר 11"/>
          <p:cNvCxnSpPr/>
          <p:nvPr/>
        </p:nvCxnSpPr>
        <p:spPr>
          <a:xfrm flipH="1" flipV="1">
            <a:off x="3962400" y="1295400"/>
            <a:ext cx="2300700" cy="289560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455119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526833" y="152400"/>
            <a:ext cx="4067175" cy="6067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2"/>
          <p:cNvSpPr>
            <a:spLocks noChangeArrowheads="1"/>
          </p:cNvSpPr>
          <p:nvPr/>
        </p:nvSpPr>
        <p:spPr bwMode="auto">
          <a:xfrm>
            <a:off x="244685" y="1975248"/>
            <a:ext cx="3717716"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יצירת אינטראקציה עם הגולשים על בסיס הקמפיין</a:t>
            </a:r>
            <a:endParaRPr lang="he-IL" sz="4000" b="1" dirty="0">
              <a:solidFill>
                <a:srgbClr val="303B69"/>
              </a:solidFill>
              <a:latin typeface="Calibri" pitchFamily="34" charset="0"/>
              <a:ea typeface="Times New Roman" pitchFamily="18" charset="0"/>
              <a:cs typeface="Spoiler Black" pitchFamily="2" charset="-79"/>
            </a:endParaRPr>
          </a:p>
        </p:txBody>
      </p:sp>
      <p:cxnSp>
        <p:nvCxnSpPr>
          <p:cNvPr id="8" name="מחבר חץ ישר 7"/>
          <p:cNvCxnSpPr/>
          <p:nvPr/>
        </p:nvCxnSpPr>
        <p:spPr>
          <a:xfrm>
            <a:off x="3810000" y="2819400"/>
            <a:ext cx="2057400" cy="53340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2" name="מחבר חץ ישר 11"/>
          <p:cNvCxnSpPr/>
          <p:nvPr/>
        </p:nvCxnSpPr>
        <p:spPr>
          <a:xfrm flipV="1">
            <a:off x="3810000" y="1524000"/>
            <a:ext cx="838200" cy="129540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9802937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378145"/>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הכוח של החברים שלי – המסר ויראלי</a:t>
            </a:r>
            <a:endParaRPr lang="he-IL" sz="4000" b="1" dirty="0">
              <a:solidFill>
                <a:srgbClr val="303B69"/>
              </a:solidFill>
              <a:latin typeface="Calibri" pitchFamily="34" charset="0"/>
              <a:ea typeface="Times New Roman" pitchFamily="18" charset="0"/>
              <a:cs typeface="Spoiler Black" pitchFamily="2" charset="-79"/>
            </a:endParaRPr>
          </a:p>
        </p:txBody>
      </p:sp>
      <p:pic>
        <p:nvPicPr>
          <p:cNvPr id="2050"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6200" y="1086031"/>
            <a:ext cx="5608610" cy="30287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276600" y="3276600"/>
            <a:ext cx="5491163" cy="298916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238048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304800"/>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הקליפים לחגים של </a:t>
            </a:r>
            <a:r>
              <a:rPr lang="en-US" sz="4000" b="1" dirty="0" err="1">
                <a:solidFill>
                  <a:srgbClr val="303B69"/>
                </a:solidFill>
                <a:latin typeface="Calibri" pitchFamily="34" charset="0"/>
                <a:ea typeface="Times New Roman" pitchFamily="18" charset="0"/>
                <a:cs typeface="Spoiler Black" pitchFamily="2" charset="-79"/>
              </a:rPr>
              <a:t>Ein</a:t>
            </a:r>
            <a:r>
              <a:rPr lang="en-US" sz="4000" b="1" dirty="0">
                <a:solidFill>
                  <a:srgbClr val="303B69"/>
                </a:solidFill>
                <a:latin typeface="Calibri" pitchFamily="34" charset="0"/>
                <a:ea typeface="Times New Roman" pitchFamily="18" charset="0"/>
                <a:cs typeface="Spoiler Black" pitchFamily="2" charset="-79"/>
              </a:rPr>
              <a:t> </a:t>
            </a:r>
            <a:r>
              <a:rPr lang="en-US" sz="4000" b="1" dirty="0" err="1">
                <a:solidFill>
                  <a:srgbClr val="303B69"/>
                </a:solidFill>
                <a:latin typeface="Calibri" pitchFamily="34" charset="0"/>
                <a:ea typeface="Times New Roman" pitchFamily="18" charset="0"/>
                <a:cs typeface="Spoiler Black" pitchFamily="2" charset="-79"/>
              </a:rPr>
              <a:t>Prat</a:t>
            </a:r>
            <a:r>
              <a:rPr lang="en-US" sz="4000" b="1" dirty="0">
                <a:solidFill>
                  <a:srgbClr val="303B69"/>
                </a:solidFill>
                <a:latin typeface="Calibri" pitchFamily="34" charset="0"/>
                <a:ea typeface="Times New Roman" pitchFamily="18" charset="0"/>
                <a:cs typeface="Spoiler Black" pitchFamily="2" charset="-79"/>
              </a:rPr>
              <a:t> Academy</a:t>
            </a:r>
            <a:endParaRPr lang="he-IL" sz="4000" b="1" dirty="0">
              <a:solidFill>
                <a:srgbClr val="303B69"/>
              </a:solidFill>
              <a:latin typeface="Calibri" pitchFamily="34" charset="0"/>
              <a:ea typeface="Times New Roman" pitchFamily="18" charset="0"/>
              <a:cs typeface="Spoiler Black" pitchFamily="2" charset="-79"/>
            </a:endParaRPr>
          </a:p>
        </p:txBody>
      </p:sp>
      <p:pic>
        <p:nvPicPr>
          <p:cNvPr id="7170" name="Picture 2">
            <a:hlinkClick r:id="rId5"/>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433513" y="985838"/>
            <a:ext cx="6276975" cy="4886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4233637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Rectangle 2"/>
          <p:cNvSpPr>
            <a:spLocks noChangeArrowheads="1"/>
          </p:cNvSpPr>
          <p:nvPr/>
        </p:nvSpPr>
        <p:spPr bwMode="auto">
          <a:xfrm>
            <a:off x="443907" y="2283024"/>
            <a:ext cx="8043694"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en-US" sz="4000" b="1" dirty="0" smtClean="0">
                <a:solidFill>
                  <a:srgbClr val="303B69"/>
                </a:solidFill>
                <a:latin typeface="Calibri" pitchFamily="34" charset="0"/>
                <a:ea typeface="Times New Roman" pitchFamily="18" charset="0"/>
                <a:cs typeface="Spoiler Black" pitchFamily="2" charset="-79"/>
              </a:rPr>
              <a:t/>
            </a:r>
            <a:br>
              <a:rPr lang="en-US" sz="4000" b="1" dirty="0" smtClean="0">
                <a:solidFill>
                  <a:srgbClr val="303B69"/>
                </a:solidFill>
                <a:latin typeface="Calibri" pitchFamily="34" charset="0"/>
                <a:ea typeface="Times New Roman" pitchFamily="18" charset="0"/>
                <a:cs typeface="Spoiler Black" pitchFamily="2" charset="-79"/>
              </a:rPr>
            </a:br>
            <a:r>
              <a:rPr lang="he-IL" sz="4000" b="1" dirty="0" smtClean="0">
                <a:solidFill>
                  <a:srgbClr val="303B69"/>
                </a:solidFill>
                <a:latin typeface="Calibri" pitchFamily="34" charset="0"/>
                <a:ea typeface="Times New Roman" pitchFamily="18" charset="0"/>
                <a:cs typeface="Spoiler Black" pitchFamily="2" charset="-79"/>
              </a:rPr>
              <a:t>פעילות </a:t>
            </a:r>
            <a:r>
              <a:rPr lang="he-IL" sz="4000" b="1" dirty="0" err="1" smtClean="0">
                <a:solidFill>
                  <a:srgbClr val="303B69"/>
                </a:solidFill>
                <a:latin typeface="Calibri" pitchFamily="34" charset="0"/>
                <a:ea typeface="Times New Roman" pitchFamily="18" charset="0"/>
                <a:cs typeface="Spoiler Black" pitchFamily="2" charset="-79"/>
              </a:rPr>
              <a:t>הדיגיטל</a:t>
            </a:r>
            <a:r>
              <a:rPr lang="he-IL" sz="4000" b="1" dirty="0" smtClean="0">
                <a:solidFill>
                  <a:srgbClr val="303B69"/>
                </a:solidFill>
                <a:latin typeface="Calibri" pitchFamily="34" charset="0"/>
                <a:ea typeface="Times New Roman" pitchFamily="18" charset="0"/>
                <a:cs typeface="Spoiler Black" pitchFamily="2" charset="-79"/>
              </a:rPr>
              <a:t> של נשיא המדינה</a:t>
            </a:r>
            <a:endParaRPr lang="he-IL" sz="4000" b="1" dirty="0">
              <a:solidFill>
                <a:srgbClr val="303B69"/>
              </a:solidFill>
              <a:latin typeface="Calibri" pitchFamily="34" charset="0"/>
              <a:ea typeface="Times New Roman" pitchFamily="18" charset="0"/>
              <a:cs typeface="Spoiler Black" pitchFamily="2" charset="-79"/>
            </a:endParaRPr>
          </a:p>
        </p:txBody>
      </p:sp>
    </p:spTree>
    <p:extLst>
      <p:ext uri="{BB962C8B-B14F-4D97-AF65-F5344CB8AC3E}">
        <p14:creationId xmlns:p14="http://schemas.microsoft.com/office/powerpoint/2010/main" val="231897735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ectangle 2"/>
          <p:cNvSpPr>
            <a:spLocks noChangeArrowheads="1"/>
          </p:cNvSpPr>
          <p:nvPr/>
        </p:nvSpPr>
        <p:spPr bwMode="auto">
          <a:xfrm>
            <a:off x="443907" y="378145"/>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השקת פעילות </a:t>
            </a:r>
            <a:r>
              <a:rPr lang="he-IL" sz="4000" b="1" dirty="0" err="1" smtClean="0">
                <a:solidFill>
                  <a:srgbClr val="303B69"/>
                </a:solidFill>
                <a:latin typeface="Calibri" pitchFamily="34" charset="0"/>
                <a:ea typeface="Times New Roman" pitchFamily="18" charset="0"/>
                <a:cs typeface="Spoiler Black" pitchFamily="2" charset="-79"/>
              </a:rPr>
              <a:t>הדיגיטל</a:t>
            </a:r>
            <a:endParaRPr lang="he-IL" sz="4000" b="1" dirty="0">
              <a:solidFill>
                <a:srgbClr val="303B69"/>
              </a:solidFill>
              <a:latin typeface="Calibri" pitchFamily="34" charset="0"/>
              <a:ea typeface="Times New Roman" pitchFamily="18" charset="0"/>
              <a:cs typeface="Spoiler Black" pitchFamily="2" charset="-79"/>
            </a:endParaRPr>
          </a:p>
        </p:txBody>
      </p:sp>
      <p:pic>
        <p:nvPicPr>
          <p:cNvPr id="4" name="Picture 2"/>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t="1683"/>
          <a:stretch/>
        </p:blipFill>
        <p:spPr bwMode="auto">
          <a:xfrm>
            <a:off x="793346" y="1219200"/>
            <a:ext cx="7344816" cy="488290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8812125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47800" y="1295400"/>
            <a:ext cx="6477000" cy="45691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a:spLocks noChangeArrowheads="1"/>
          </p:cNvSpPr>
          <p:nvPr/>
        </p:nvSpPr>
        <p:spPr bwMode="auto">
          <a:xfrm>
            <a:off x="443907" y="378145"/>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השראה </a:t>
            </a:r>
            <a:endParaRPr lang="he-IL" sz="4000" b="1" dirty="0">
              <a:solidFill>
                <a:srgbClr val="303B69"/>
              </a:solidFill>
              <a:latin typeface="Calibri" pitchFamily="34" charset="0"/>
              <a:ea typeface="Times New Roman" pitchFamily="18" charset="0"/>
              <a:cs typeface="Spoiler Black" pitchFamily="2" charset="-79"/>
            </a:endParaRPr>
          </a:p>
        </p:txBody>
      </p:sp>
    </p:spTree>
    <p:extLst>
      <p:ext uri="{BB962C8B-B14F-4D97-AF65-F5344CB8AC3E}">
        <p14:creationId xmlns:p14="http://schemas.microsoft.com/office/powerpoint/2010/main" val="317782422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160124" y="1143000"/>
            <a:ext cx="6781800" cy="49765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2"/>
          <p:cNvSpPr>
            <a:spLocks noChangeArrowheads="1"/>
          </p:cNvSpPr>
          <p:nvPr/>
        </p:nvSpPr>
        <p:spPr bwMode="auto">
          <a:xfrm>
            <a:off x="443907" y="378145"/>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שיח עם הגולשים</a:t>
            </a:r>
          </a:p>
        </p:txBody>
      </p:sp>
    </p:spTree>
    <p:extLst>
      <p:ext uri="{BB962C8B-B14F-4D97-AF65-F5344CB8AC3E}">
        <p14:creationId xmlns:p14="http://schemas.microsoft.com/office/powerpoint/2010/main" val="332072094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378145"/>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שיח עם הגולשים</a:t>
            </a:r>
          </a:p>
        </p:txBody>
      </p:sp>
      <p:pic>
        <p:nvPicPr>
          <p:cNvPr id="5"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532210" y="1124744"/>
            <a:ext cx="4363464" cy="266429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6" name="Picture 3"/>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99686" y="3550200"/>
            <a:ext cx="4223289" cy="283752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7" name="Picture 2"/>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4661334" y="3550200"/>
            <a:ext cx="4073217" cy="28831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8" name="Picture 4"/>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415399" y="1340768"/>
            <a:ext cx="4245935" cy="257269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325027366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378145"/>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חיבור לשיח האקטואלי</a:t>
            </a:r>
          </a:p>
        </p:txBody>
      </p:sp>
      <p:pic>
        <p:nvPicPr>
          <p:cNvPr id="5" name="Picture 2" descr="http://sphotos-c.ak.fbcdn.net/hphotos-ak-ash4/215815_374171782669865_123946844_n.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0" y="1021228"/>
            <a:ext cx="5148064" cy="593616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sphotos-e.ak.fbcdn.net/hphotos-ak-prn1/532073_374377702649273_814611679_n.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283968" y="1243449"/>
            <a:ext cx="4762627" cy="5491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521172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4"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378145"/>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שיתוף תכני גולשים</a:t>
            </a:r>
          </a:p>
        </p:txBody>
      </p:sp>
      <p:pic>
        <p:nvPicPr>
          <p:cNvPr id="5" name="Picture 2" descr="Photo: ‎פתחתי הבוקר את חלוני וממנו נשקף המראה מחמם הלב הזה, מטעם שכני היקרים. אני מודה להם על המחווה ולכם על על כל הברכות. זה אכן יום הולדת משמח במיוחד, תודה לכולכם.&#10;&#10;I opened my window this morning and saw this heart warming sight from my wonderful neighbors. I thank them and all of you for the greetings and messages. It really is a Happy Birthday, thank you all.&#10;&#10;צילום: עדי קרש בלומן‎"/>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1981478" y="1063770"/>
            <a:ext cx="4968552" cy="49685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043507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304800" y="1349514"/>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כמה טיפים לקראת סיום....</a:t>
            </a:r>
            <a:endParaRPr lang="he-IL" sz="4000" b="1" dirty="0">
              <a:solidFill>
                <a:srgbClr val="303B69"/>
              </a:solidFill>
              <a:latin typeface="Calibri" pitchFamily="34" charset="0"/>
              <a:ea typeface="Times New Roman" pitchFamily="18" charset="0"/>
              <a:cs typeface="Spoiler Black" pitchFamily="2" charset="-79"/>
            </a:endParaRPr>
          </a:p>
        </p:txBody>
      </p:sp>
      <p:pic>
        <p:nvPicPr>
          <p:cNvPr id="8194" name="Picture 2" descr="http://travelmanagement.yale.edu/sites/default/files/images/Helpful%20Tip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465233">
            <a:off x="2981395" y="2442593"/>
            <a:ext cx="2857500" cy="2886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022082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1219200"/>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צרו שיחה </a:t>
            </a:r>
            <a:endParaRPr lang="he-IL" sz="4000" b="1" dirty="0">
              <a:solidFill>
                <a:srgbClr val="303B69"/>
              </a:solidFill>
              <a:latin typeface="Calibri" pitchFamily="34" charset="0"/>
              <a:ea typeface="Times New Roman" pitchFamily="18" charset="0"/>
              <a:cs typeface="Spoiler Black" pitchFamily="2" charset="-79"/>
            </a:endParaRPr>
          </a:p>
        </p:txBody>
      </p:sp>
      <p:sp>
        <p:nvSpPr>
          <p:cNvPr id="7" name="מציין מיקום תוכן 6"/>
          <p:cNvSpPr>
            <a:spLocks noGrp="1"/>
          </p:cNvSpPr>
          <p:nvPr>
            <p:ph idx="1"/>
          </p:nvPr>
        </p:nvSpPr>
        <p:spPr>
          <a:xfrm>
            <a:off x="762000" y="1981200"/>
            <a:ext cx="7467600" cy="3078163"/>
          </a:xfrm>
        </p:spPr>
        <p:txBody>
          <a:bodyPr>
            <a:normAutofit/>
          </a:bodyPr>
          <a:lstStyle/>
          <a:p>
            <a:pPr marL="0" lvl="0" indent="0" algn="ctr" rtl="1" fontAlgn="base">
              <a:spcBef>
                <a:spcPct val="0"/>
              </a:spcBef>
              <a:spcAft>
                <a:spcPct val="0"/>
              </a:spcAft>
              <a:buNone/>
              <a:defRPr/>
            </a:pPr>
            <a:r>
              <a:rPr lang="he-IL" b="1" dirty="0" smtClean="0">
                <a:solidFill>
                  <a:srgbClr val="303B69"/>
                </a:solidFill>
                <a:latin typeface="Calibri" pitchFamily="34" charset="0"/>
                <a:ea typeface="Times New Roman" pitchFamily="18" charset="0"/>
                <a:cs typeface="Spoiler Regular" pitchFamily="2" charset="-79"/>
              </a:rPr>
              <a:t>עודדו את בני הנוער לקחת חלק </a:t>
            </a:r>
            <a:r>
              <a:rPr lang="he-IL" b="1" dirty="0" smtClean="0">
                <a:solidFill>
                  <a:srgbClr val="303B69"/>
                </a:solidFill>
                <a:latin typeface="Calibri" pitchFamily="34" charset="0"/>
                <a:ea typeface="Times New Roman" pitchFamily="18" charset="0"/>
                <a:cs typeface="Spoiler Regular" pitchFamily="2" charset="-79"/>
              </a:rPr>
              <a:t>בשיחה בערוץ שלכם, לעלות תמונות</a:t>
            </a:r>
            <a:r>
              <a:rPr lang="he-IL" b="1" dirty="0" smtClean="0">
                <a:solidFill>
                  <a:srgbClr val="303B69"/>
                </a:solidFill>
                <a:latin typeface="Calibri" pitchFamily="34" charset="0"/>
                <a:ea typeface="Times New Roman" pitchFamily="18" charset="0"/>
                <a:cs typeface="Spoiler Regular" pitchFamily="2" charset="-79"/>
              </a:rPr>
              <a:t>, לשתף את החוויות שלהם מהפעילות</a:t>
            </a:r>
            <a:endParaRPr lang="he-IL" b="1" dirty="0">
              <a:solidFill>
                <a:srgbClr val="303B69"/>
              </a:solidFill>
              <a:latin typeface="Calibri" pitchFamily="34" charset="0"/>
              <a:ea typeface="Times New Roman" pitchFamily="18" charset="0"/>
              <a:cs typeface="Spoiler Regular" pitchFamily="2" charset="-79"/>
            </a:endParaRPr>
          </a:p>
          <a:p>
            <a:endParaRPr lang="he-IL" dirty="0"/>
          </a:p>
        </p:txBody>
      </p:sp>
      <p:pic>
        <p:nvPicPr>
          <p:cNvPr id="6146" name="Picture 2" descr="http://media.npr.org/assets/img/2012/11/28/conversation-bubble---open-forum-pic-9b7b6f61cb140b1a3b1da95ccd336c959407ad14-s6-c3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34378" y="3429000"/>
            <a:ext cx="3662751" cy="274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395284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1219200"/>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השתמשו בצעירים כשגרירים</a:t>
            </a:r>
            <a:endParaRPr lang="he-IL" sz="4000" b="1" dirty="0">
              <a:solidFill>
                <a:srgbClr val="303B69"/>
              </a:solidFill>
              <a:latin typeface="Calibri" pitchFamily="34" charset="0"/>
              <a:ea typeface="Times New Roman" pitchFamily="18" charset="0"/>
              <a:cs typeface="Spoiler Black" pitchFamily="2" charset="-79"/>
            </a:endParaRPr>
          </a:p>
        </p:txBody>
      </p:sp>
      <p:sp>
        <p:nvSpPr>
          <p:cNvPr id="7" name="מציין מיקום תוכן 6"/>
          <p:cNvSpPr>
            <a:spLocks noGrp="1"/>
          </p:cNvSpPr>
          <p:nvPr>
            <p:ph idx="1"/>
          </p:nvPr>
        </p:nvSpPr>
        <p:spPr>
          <a:xfrm>
            <a:off x="762000" y="1981200"/>
            <a:ext cx="7467600" cy="3078163"/>
          </a:xfrm>
        </p:spPr>
        <p:txBody>
          <a:bodyPr>
            <a:normAutofit/>
          </a:bodyPr>
          <a:lstStyle/>
          <a:p>
            <a:pPr marL="0" lvl="0" indent="0" algn="ctr" rtl="1" fontAlgn="base">
              <a:spcBef>
                <a:spcPct val="0"/>
              </a:spcBef>
              <a:spcAft>
                <a:spcPct val="0"/>
              </a:spcAft>
              <a:buNone/>
              <a:defRPr/>
            </a:pPr>
            <a:r>
              <a:rPr lang="he-IL" b="1" dirty="0" smtClean="0">
                <a:solidFill>
                  <a:srgbClr val="303B69"/>
                </a:solidFill>
                <a:latin typeface="Calibri" pitchFamily="34" charset="0"/>
                <a:ea typeface="Times New Roman" pitchFamily="18" charset="0"/>
                <a:cs typeface="Spoiler Regular" pitchFamily="2" charset="-79"/>
              </a:rPr>
              <a:t>הציגו </a:t>
            </a:r>
            <a:r>
              <a:rPr lang="he-IL" b="1" dirty="0" err="1" smtClean="0">
                <a:solidFill>
                  <a:srgbClr val="303B69"/>
                </a:solidFill>
                <a:latin typeface="Calibri" pitchFamily="34" charset="0"/>
                <a:ea typeface="Times New Roman" pitchFamily="18" charset="0"/>
                <a:cs typeface="Spoiler Regular" pitchFamily="2" charset="-79"/>
              </a:rPr>
              <a:t>פוסטים</a:t>
            </a:r>
            <a:r>
              <a:rPr lang="he-IL" b="1" dirty="0" smtClean="0">
                <a:solidFill>
                  <a:srgbClr val="303B69"/>
                </a:solidFill>
                <a:latin typeface="Calibri" pitchFamily="34" charset="0"/>
                <a:ea typeface="Times New Roman" pitchFamily="18" charset="0"/>
                <a:cs typeface="Spoiler Regular" pitchFamily="2" charset="-79"/>
              </a:rPr>
              <a:t> עם סיפורים נבחרים של בני הנוער בערוצי הניו מדיה שלכם, קדמו אותם בלוחות המודעות בכפרים עצמם. שתפו בעמוד שלכם תכנים שהעלו אחרים ברחבי הרשת אודותיכם. </a:t>
            </a:r>
            <a:endParaRPr lang="he-IL" b="1" dirty="0">
              <a:solidFill>
                <a:srgbClr val="303B69"/>
              </a:solidFill>
              <a:latin typeface="Calibri" pitchFamily="34" charset="0"/>
              <a:ea typeface="Times New Roman" pitchFamily="18" charset="0"/>
              <a:cs typeface="Spoiler Regular" pitchFamily="2" charset="-79"/>
            </a:endParaRPr>
          </a:p>
          <a:p>
            <a:endParaRPr lang="he-IL" dirty="0"/>
          </a:p>
        </p:txBody>
      </p:sp>
      <p:pic>
        <p:nvPicPr>
          <p:cNvPr id="7170" name="Picture 2" descr="https://cdn0.iconfinder.com/data/icons/human-resources-and-strategy/80/Human_resource_strategy-07-51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3962400"/>
            <a:ext cx="2438400"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579523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1219200"/>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תנו להם כלים</a:t>
            </a:r>
            <a:endParaRPr lang="he-IL" sz="4000" b="1" dirty="0">
              <a:solidFill>
                <a:srgbClr val="303B69"/>
              </a:solidFill>
              <a:latin typeface="Calibri" pitchFamily="34" charset="0"/>
              <a:ea typeface="Times New Roman" pitchFamily="18" charset="0"/>
              <a:cs typeface="Spoiler Black" pitchFamily="2" charset="-79"/>
            </a:endParaRPr>
          </a:p>
        </p:txBody>
      </p:sp>
      <p:sp>
        <p:nvSpPr>
          <p:cNvPr id="7" name="מציין מיקום תוכן 6"/>
          <p:cNvSpPr>
            <a:spLocks noGrp="1"/>
          </p:cNvSpPr>
          <p:nvPr>
            <p:ph idx="1"/>
          </p:nvPr>
        </p:nvSpPr>
        <p:spPr>
          <a:xfrm>
            <a:off x="762000" y="1981200"/>
            <a:ext cx="7467600" cy="3078163"/>
          </a:xfrm>
        </p:spPr>
        <p:txBody>
          <a:bodyPr>
            <a:normAutofit/>
          </a:bodyPr>
          <a:lstStyle/>
          <a:p>
            <a:pPr marL="0" lvl="0" indent="0" algn="ctr" rtl="1" fontAlgn="base">
              <a:spcBef>
                <a:spcPct val="0"/>
              </a:spcBef>
              <a:spcAft>
                <a:spcPct val="0"/>
              </a:spcAft>
              <a:buNone/>
              <a:defRPr/>
            </a:pPr>
            <a:r>
              <a:rPr lang="he-IL" b="1" dirty="0" smtClean="0">
                <a:solidFill>
                  <a:srgbClr val="303B69"/>
                </a:solidFill>
                <a:latin typeface="Calibri" pitchFamily="34" charset="0"/>
                <a:ea typeface="Times New Roman" pitchFamily="18" charset="0"/>
                <a:cs typeface="Spoiler Regular" pitchFamily="2" charset="-79"/>
              </a:rPr>
              <a:t>דאגו לעדכן את הפעילויות שלכם בערוצי הניו מדיה, צרו חומרים – תמונות, </a:t>
            </a:r>
            <a:r>
              <a:rPr lang="he-IL" b="1" dirty="0" err="1" smtClean="0">
                <a:solidFill>
                  <a:srgbClr val="303B69"/>
                </a:solidFill>
                <a:latin typeface="Calibri" pitchFamily="34" charset="0"/>
                <a:ea typeface="Times New Roman" pitchFamily="18" charset="0"/>
                <a:cs typeface="Spoiler Regular" pitchFamily="2" charset="-79"/>
              </a:rPr>
              <a:t>אינפוגרפיקות</a:t>
            </a:r>
            <a:r>
              <a:rPr lang="he-IL" b="1" dirty="0" smtClean="0">
                <a:solidFill>
                  <a:srgbClr val="303B69"/>
                </a:solidFill>
                <a:latin typeface="Calibri" pitchFamily="34" charset="0"/>
                <a:ea typeface="Times New Roman" pitchFamily="18" charset="0"/>
                <a:cs typeface="Spoiler Regular" pitchFamily="2" charset="-79"/>
              </a:rPr>
              <a:t>, פוסטרים והזמנות של הפעילות שלכם. </a:t>
            </a:r>
            <a:endParaRPr lang="he-IL" b="1" dirty="0">
              <a:solidFill>
                <a:srgbClr val="303B69"/>
              </a:solidFill>
              <a:latin typeface="Calibri" pitchFamily="34" charset="0"/>
              <a:ea typeface="Times New Roman" pitchFamily="18" charset="0"/>
              <a:cs typeface="Spoiler Regular" pitchFamily="2" charset="-79"/>
            </a:endParaRPr>
          </a:p>
          <a:p>
            <a:endParaRPr lang="he-IL" dirty="0"/>
          </a:p>
        </p:txBody>
      </p:sp>
      <p:pic>
        <p:nvPicPr>
          <p:cNvPr id="9218" name="Picture 2" descr="http://truckersgospelmission.org/wp-content/uploads/2013/07/tools-ic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26944" y="3581400"/>
            <a:ext cx="2819400" cy="281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490234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1219200"/>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צרו עניין</a:t>
            </a:r>
            <a:endParaRPr lang="he-IL" sz="4000" b="1" dirty="0">
              <a:solidFill>
                <a:srgbClr val="303B69"/>
              </a:solidFill>
              <a:latin typeface="Calibri" pitchFamily="34" charset="0"/>
              <a:ea typeface="Times New Roman" pitchFamily="18" charset="0"/>
              <a:cs typeface="Spoiler Black" pitchFamily="2" charset="-79"/>
            </a:endParaRPr>
          </a:p>
        </p:txBody>
      </p:sp>
      <p:sp>
        <p:nvSpPr>
          <p:cNvPr id="7" name="מציין מיקום תוכן 6"/>
          <p:cNvSpPr>
            <a:spLocks noGrp="1"/>
          </p:cNvSpPr>
          <p:nvPr>
            <p:ph idx="1"/>
          </p:nvPr>
        </p:nvSpPr>
        <p:spPr>
          <a:xfrm>
            <a:off x="762000" y="1981200"/>
            <a:ext cx="7467600" cy="3078163"/>
          </a:xfrm>
        </p:spPr>
        <p:txBody>
          <a:bodyPr>
            <a:normAutofit/>
          </a:bodyPr>
          <a:lstStyle/>
          <a:p>
            <a:pPr marL="0" lvl="0" indent="0" algn="ctr" rtl="1" fontAlgn="base">
              <a:spcBef>
                <a:spcPct val="0"/>
              </a:spcBef>
              <a:spcAft>
                <a:spcPct val="0"/>
              </a:spcAft>
              <a:buNone/>
              <a:defRPr/>
            </a:pPr>
            <a:r>
              <a:rPr lang="he-IL" b="1" dirty="0" smtClean="0">
                <a:solidFill>
                  <a:srgbClr val="303B69"/>
                </a:solidFill>
                <a:latin typeface="Calibri" pitchFamily="34" charset="0"/>
                <a:ea typeface="Times New Roman" pitchFamily="18" charset="0"/>
                <a:cs typeface="Spoiler Regular" pitchFamily="2" charset="-79"/>
              </a:rPr>
              <a:t>שתפו מאחורי הקלעים – מההכנות לפעילויות, מהיערכויות לאירועים, שתפו בנתונים ומידע "מעניין וייחודי".</a:t>
            </a:r>
            <a:endParaRPr lang="he-IL" b="1" dirty="0">
              <a:solidFill>
                <a:srgbClr val="303B69"/>
              </a:solidFill>
              <a:latin typeface="Calibri" pitchFamily="34" charset="0"/>
              <a:ea typeface="Times New Roman" pitchFamily="18" charset="0"/>
              <a:cs typeface="Spoiler Regular" pitchFamily="2" charset="-79"/>
            </a:endParaRPr>
          </a:p>
          <a:p>
            <a:endParaRPr lang="he-IL" dirty="0"/>
          </a:p>
        </p:txBody>
      </p:sp>
    </p:spTree>
    <p:extLst>
      <p:ext uri="{BB962C8B-B14F-4D97-AF65-F5344CB8AC3E}">
        <p14:creationId xmlns:p14="http://schemas.microsoft.com/office/powerpoint/2010/main" val="320709258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1219200"/>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תזמון</a:t>
            </a:r>
            <a:endParaRPr lang="he-IL" sz="4000" b="1" dirty="0">
              <a:solidFill>
                <a:srgbClr val="303B69"/>
              </a:solidFill>
              <a:latin typeface="Calibri" pitchFamily="34" charset="0"/>
              <a:ea typeface="Times New Roman" pitchFamily="18" charset="0"/>
              <a:cs typeface="Spoiler Black" pitchFamily="2" charset="-79"/>
            </a:endParaRPr>
          </a:p>
        </p:txBody>
      </p:sp>
      <p:sp>
        <p:nvSpPr>
          <p:cNvPr id="7" name="מציין מיקום תוכן 6"/>
          <p:cNvSpPr>
            <a:spLocks noGrp="1"/>
          </p:cNvSpPr>
          <p:nvPr>
            <p:ph idx="1"/>
          </p:nvPr>
        </p:nvSpPr>
        <p:spPr>
          <a:xfrm>
            <a:off x="762000" y="1981200"/>
            <a:ext cx="7467600" cy="3078163"/>
          </a:xfrm>
        </p:spPr>
        <p:txBody>
          <a:bodyPr>
            <a:normAutofit/>
          </a:bodyPr>
          <a:lstStyle/>
          <a:p>
            <a:pPr marL="0" lvl="0" indent="0" algn="ctr" rtl="1" fontAlgn="base">
              <a:spcBef>
                <a:spcPct val="0"/>
              </a:spcBef>
              <a:spcAft>
                <a:spcPct val="0"/>
              </a:spcAft>
              <a:buNone/>
              <a:defRPr/>
            </a:pPr>
            <a:r>
              <a:rPr lang="he-IL" b="1" dirty="0" err="1" smtClean="0">
                <a:solidFill>
                  <a:srgbClr val="303B69"/>
                </a:solidFill>
                <a:latin typeface="Calibri" pitchFamily="34" charset="0"/>
                <a:ea typeface="Times New Roman" pitchFamily="18" charset="0"/>
                <a:cs typeface="Spoiler Regular" pitchFamily="2" charset="-79"/>
              </a:rPr>
              <a:t>מיידיות</a:t>
            </a:r>
            <a:r>
              <a:rPr lang="he-IL" b="1" dirty="0" smtClean="0">
                <a:solidFill>
                  <a:srgbClr val="303B69"/>
                </a:solidFill>
                <a:latin typeface="Calibri" pitchFamily="34" charset="0"/>
                <a:ea typeface="Times New Roman" pitchFamily="18" charset="0"/>
                <a:cs typeface="Spoiler Regular" pitchFamily="2" charset="-79"/>
              </a:rPr>
              <a:t> היא מילת המפתח. אל תעדכנו תמונות מאירוע חודש אחרי: </a:t>
            </a:r>
            <a:r>
              <a:rPr lang="he-IL" b="1" dirty="0" smtClean="0">
                <a:solidFill>
                  <a:srgbClr val="303B69"/>
                </a:solidFill>
                <a:latin typeface="Calibri" pitchFamily="34" charset="0"/>
                <a:ea typeface="Times New Roman" pitchFamily="18" charset="0"/>
                <a:cs typeface="Spoiler Regular" pitchFamily="2" charset="-79"/>
              </a:rPr>
              <a:t>שתפו </a:t>
            </a:r>
            <a:r>
              <a:rPr lang="he-IL" b="1" dirty="0">
                <a:solidFill>
                  <a:srgbClr val="303B69"/>
                </a:solidFill>
                <a:latin typeface="Calibri" pitchFamily="34" charset="0"/>
                <a:ea typeface="Times New Roman" pitchFamily="18" charset="0"/>
                <a:cs typeface="Spoiler Regular" pitchFamily="2" charset="-79"/>
              </a:rPr>
              <a:t>תמונה </a:t>
            </a:r>
            <a:r>
              <a:rPr lang="he-IL" b="1" dirty="0" smtClean="0">
                <a:solidFill>
                  <a:srgbClr val="303B69"/>
                </a:solidFill>
                <a:latin typeface="Calibri" pitchFamily="34" charset="0"/>
                <a:ea typeface="Times New Roman" pitchFamily="18" charset="0"/>
                <a:cs typeface="Spoiler Regular" pitchFamily="2" charset="-79"/>
              </a:rPr>
              <a:t>וסטטוס מהאירוע באמצעות הטלפון; העלו אלבום תמונות בהקדם (ועדיף למחרת). </a:t>
            </a:r>
            <a:endParaRPr lang="he-IL" b="1" dirty="0">
              <a:solidFill>
                <a:srgbClr val="303B69"/>
              </a:solidFill>
              <a:latin typeface="Calibri" pitchFamily="34" charset="0"/>
              <a:ea typeface="Times New Roman" pitchFamily="18" charset="0"/>
              <a:cs typeface="Spoiler Regular" pitchFamily="2" charset="-79"/>
            </a:endParaRPr>
          </a:p>
          <a:p>
            <a:endParaRPr lang="he-IL" dirty="0"/>
          </a:p>
        </p:txBody>
      </p:sp>
      <p:pic>
        <p:nvPicPr>
          <p:cNvPr id="10242" name="Picture 2" descr="http://www.armyproperty.com/images/Clock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6600" y="3505200"/>
            <a:ext cx="25908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38905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auto">
          <a:xfrm>
            <a:off x="443907" y="1219200"/>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קראו לפעולה</a:t>
            </a:r>
            <a:endParaRPr lang="he-IL" sz="4000" b="1" dirty="0">
              <a:solidFill>
                <a:srgbClr val="303B69"/>
              </a:solidFill>
              <a:latin typeface="Calibri" pitchFamily="34" charset="0"/>
              <a:ea typeface="Times New Roman" pitchFamily="18" charset="0"/>
              <a:cs typeface="Spoiler Black" pitchFamily="2" charset="-79"/>
            </a:endParaRPr>
          </a:p>
        </p:txBody>
      </p:sp>
      <p:sp>
        <p:nvSpPr>
          <p:cNvPr id="7" name="מציין מיקום תוכן 6"/>
          <p:cNvSpPr>
            <a:spLocks noGrp="1"/>
          </p:cNvSpPr>
          <p:nvPr>
            <p:ph idx="1"/>
          </p:nvPr>
        </p:nvSpPr>
        <p:spPr>
          <a:xfrm>
            <a:off x="762000" y="1981200"/>
            <a:ext cx="7467600" cy="3078163"/>
          </a:xfrm>
        </p:spPr>
        <p:txBody>
          <a:bodyPr>
            <a:normAutofit/>
          </a:bodyPr>
          <a:lstStyle/>
          <a:p>
            <a:pPr marL="0" lvl="0" indent="0" algn="ctr" rtl="1" fontAlgn="base">
              <a:spcBef>
                <a:spcPct val="0"/>
              </a:spcBef>
              <a:spcAft>
                <a:spcPct val="0"/>
              </a:spcAft>
              <a:buNone/>
              <a:defRPr/>
            </a:pPr>
            <a:r>
              <a:rPr lang="he-IL" b="1" dirty="0" smtClean="0">
                <a:solidFill>
                  <a:srgbClr val="303B69"/>
                </a:solidFill>
                <a:latin typeface="Calibri" pitchFamily="34" charset="0"/>
                <a:ea typeface="Times New Roman" pitchFamily="18" charset="0"/>
                <a:cs typeface="Spoiler Regular" pitchFamily="2" charset="-79"/>
              </a:rPr>
              <a:t>הזמינו את הצעירים והוריהם לשתף את החומרים שלכם, לעזור להפיץ את הבשורה והפעילות. עודדו אותם להוסיף את המשפט האישי שלהם לצד החומרים שאתם כבר הפקתם. </a:t>
            </a:r>
            <a:endParaRPr lang="he-IL" b="1" dirty="0">
              <a:solidFill>
                <a:srgbClr val="303B69"/>
              </a:solidFill>
              <a:latin typeface="Calibri" pitchFamily="34" charset="0"/>
              <a:ea typeface="Times New Roman" pitchFamily="18" charset="0"/>
              <a:cs typeface="Spoiler Regular" pitchFamily="2" charset="-79"/>
            </a:endParaRPr>
          </a:p>
          <a:p>
            <a:endParaRPr lang="he-IL" dirty="0"/>
          </a:p>
        </p:txBody>
      </p:sp>
      <p:pic>
        <p:nvPicPr>
          <p:cNvPr id="11266" name="Picture 2" descr="http://static.filmannex.com/users/galleries/28/Screen_Shot_2013-09-18_at_3.38.08_PM_fa_rsz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3994845"/>
            <a:ext cx="4114800" cy="2272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7409230"/>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2290" name="Picture 2" descr="http://justicefergie.com/wp-content/uploads/2013/01/conversation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7400" y="2786678"/>
            <a:ext cx="5029200" cy="33547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p:cNvSpPr>
            <a:spLocks noChangeArrowheads="1"/>
          </p:cNvSpPr>
          <p:nvPr/>
        </p:nvSpPr>
        <p:spPr bwMode="auto">
          <a:xfrm>
            <a:off x="443907" y="1219200"/>
            <a:ext cx="804369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rtl="1" fontAlgn="base">
              <a:spcBef>
                <a:spcPct val="0"/>
              </a:spcBef>
              <a:spcAft>
                <a:spcPct val="0"/>
              </a:spcAft>
            </a:pPr>
            <a:r>
              <a:rPr lang="he-IL" sz="4000" b="1" dirty="0" smtClean="0">
                <a:solidFill>
                  <a:srgbClr val="303B69"/>
                </a:solidFill>
                <a:latin typeface="Calibri" pitchFamily="34" charset="0"/>
                <a:ea typeface="Times New Roman" pitchFamily="18" charset="0"/>
                <a:cs typeface="Spoiler Black" pitchFamily="2" charset="-79"/>
              </a:rPr>
              <a:t>קחו חלק בשיחה</a:t>
            </a:r>
            <a:endParaRPr lang="he-IL" sz="4000" b="1" dirty="0">
              <a:solidFill>
                <a:srgbClr val="303B69"/>
              </a:solidFill>
              <a:latin typeface="Calibri" pitchFamily="34" charset="0"/>
              <a:ea typeface="Times New Roman" pitchFamily="18" charset="0"/>
              <a:cs typeface="Spoiler Black" pitchFamily="2" charset="-79"/>
            </a:endParaRPr>
          </a:p>
        </p:txBody>
      </p:sp>
      <p:sp>
        <p:nvSpPr>
          <p:cNvPr id="7" name="מציין מיקום תוכן 6"/>
          <p:cNvSpPr>
            <a:spLocks noGrp="1"/>
          </p:cNvSpPr>
          <p:nvPr>
            <p:ph idx="1"/>
          </p:nvPr>
        </p:nvSpPr>
        <p:spPr>
          <a:xfrm>
            <a:off x="762000" y="1981200"/>
            <a:ext cx="7467600" cy="3078163"/>
          </a:xfrm>
        </p:spPr>
        <p:txBody>
          <a:bodyPr>
            <a:normAutofit/>
          </a:bodyPr>
          <a:lstStyle/>
          <a:p>
            <a:pPr marL="0" lvl="0" indent="0" algn="ctr" rtl="1" fontAlgn="base">
              <a:spcBef>
                <a:spcPct val="0"/>
              </a:spcBef>
              <a:spcAft>
                <a:spcPct val="0"/>
              </a:spcAft>
              <a:buNone/>
              <a:defRPr/>
            </a:pPr>
            <a:r>
              <a:rPr lang="he-IL" b="1" dirty="0" smtClean="0">
                <a:solidFill>
                  <a:srgbClr val="303B69"/>
                </a:solidFill>
                <a:latin typeface="Calibri" pitchFamily="34" charset="0"/>
                <a:ea typeface="Times New Roman" pitchFamily="18" charset="0"/>
                <a:cs typeface="Spoiler Regular" pitchFamily="2" charset="-79"/>
              </a:rPr>
              <a:t>נצלו את העמודים שלכם ברשתות החברתיות לא רק כדי לשאול, אלא גם לענות, לייעץ ולהשתתף בשיחה תוך מענה והעלאת שאלות נוספות.</a:t>
            </a:r>
            <a:endParaRPr lang="he-IL" b="1" dirty="0">
              <a:solidFill>
                <a:srgbClr val="303B69"/>
              </a:solidFill>
              <a:latin typeface="Calibri" pitchFamily="34" charset="0"/>
              <a:ea typeface="Times New Roman" pitchFamily="18" charset="0"/>
              <a:cs typeface="Spoiler Regular" pitchFamily="2" charset="-79"/>
            </a:endParaRPr>
          </a:p>
          <a:p>
            <a:endParaRPr lang="he-IL" dirty="0"/>
          </a:p>
        </p:txBody>
      </p:sp>
    </p:spTree>
    <p:extLst>
      <p:ext uri="{BB962C8B-B14F-4D97-AF65-F5344CB8AC3E}">
        <p14:creationId xmlns:p14="http://schemas.microsoft.com/office/powerpoint/2010/main" val="375504327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3537687" y="2362200"/>
            <a:ext cx="2329713" cy="1200329"/>
          </a:xfrm>
          <a:prstGeom prst="rect">
            <a:avLst/>
          </a:prstGeom>
          <a:noFill/>
          <a:ln>
            <a:noFill/>
          </a:ln>
        </p:spPr>
        <p:txBody>
          <a:bodyPr wrap="square" rtlCol="1">
            <a:spAutoFit/>
          </a:bodyPr>
          <a:lstStyle/>
          <a:p>
            <a:pPr algn="ctr">
              <a:defRPr/>
            </a:pPr>
            <a:r>
              <a:rPr lang="he-IL" sz="7200" b="1" dirty="0" smtClean="0">
                <a:solidFill>
                  <a:schemeClr val="tx2"/>
                </a:solidFill>
                <a:latin typeface="FbEliphelet" pitchFamily="18" charset="-79"/>
                <a:cs typeface="Spoiler Black" pitchFamily="2" charset="-79"/>
              </a:rPr>
              <a:t>תודה</a:t>
            </a:r>
            <a:endParaRPr lang="he-IL" sz="7200" b="1" dirty="0">
              <a:solidFill>
                <a:schemeClr val="tx2"/>
              </a:solidFill>
              <a:latin typeface="FbEliphelet" pitchFamily="18" charset="-79"/>
              <a:cs typeface="Spoiler Black" pitchFamily="2" charset="-79"/>
            </a:endParaRPr>
          </a:p>
        </p:txBody>
      </p:sp>
    </p:spTree>
    <p:extLst>
      <p:ext uri="{BB962C8B-B14F-4D97-AF65-F5344CB8AC3E}">
        <p14:creationId xmlns:p14="http://schemas.microsoft.com/office/powerpoint/2010/main" val="404131170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ערכת נושא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2876</TotalTime>
  <Words>546</Words>
  <Application>Microsoft Office PowerPoint</Application>
  <PresentationFormat>‫הצגה על המסך (4:3)</PresentationFormat>
  <Paragraphs>104</Paragraphs>
  <Slides>35</Slides>
  <Notes>17</Notes>
  <HiddenSlides>3</HiddenSlides>
  <MMClips>0</MMClips>
  <ScaleCrop>false</ScaleCrop>
  <HeadingPairs>
    <vt:vector size="4" baseType="variant">
      <vt:variant>
        <vt:lpstr>ערכת נושא</vt:lpstr>
      </vt:variant>
      <vt:variant>
        <vt:i4>1</vt:i4>
      </vt:variant>
      <vt:variant>
        <vt:lpstr>כותרות שקופיות</vt:lpstr>
      </vt:variant>
      <vt:variant>
        <vt:i4>35</vt:i4>
      </vt:variant>
    </vt:vector>
  </HeadingPairs>
  <TitlesOfParts>
    <vt:vector size="36" baseType="lpstr">
      <vt:lpstr>Office Theme</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ATAR</dc:creator>
  <cp:lastModifiedBy>Itzik Edri</cp:lastModifiedBy>
  <cp:revision>127</cp:revision>
  <dcterms:created xsi:type="dcterms:W3CDTF">2013-06-23T13:03:30Z</dcterms:created>
  <dcterms:modified xsi:type="dcterms:W3CDTF">2013-11-26T17:16:19Z</dcterms:modified>
</cp:coreProperties>
</file>